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2"/>
  </p:notesMasterIdLst>
  <p:handoutMasterIdLst>
    <p:handoutMasterId r:id="rId23"/>
  </p:handoutMasterIdLst>
  <p:sldIdLst>
    <p:sldId id="256" r:id="rId5"/>
    <p:sldId id="776" r:id="rId6"/>
    <p:sldId id="785" r:id="rId7"/>
    <p:sldId id="849" r:id="rId8"/>
    <p:sldId id="852" r:id="rId9"/>
    <p:sldId id="856" r:id="rId10"/>
    <p:sldId id="853" r:id="rId11"/>
    <p:sldId id="857" r:id="rId12"/>
    <p:sldId id="858" r:id="rId13"/>
    <p:sldId id="859" r:id="rId14"/>
    <p:sldId id="854" r:id="rId15"/>
    <p:sldId id="860" r:id="rId16"/>
    <p:sldId id="861" r:id="rId17"/>
    <p:sldId id="851" r:id="rId18"/>
    <p:sldId id="855" r:id="rId19"/>
    <p:sldId id="862" r:id="rId20"/>
    <p:sldId id="784" r:id="rId21"/>
  </p:sldIdLst>
  <p:sldSz cx="9144000" cy="6858000" type="screen4x3"/>
  <p:notesSz cx="9928225" cy="6797675"/>
  <p:custDataLst>
    <p:tags r:id="rId2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76" autoAdjust="0"/>
    <p:restoredTop sz="94646" autoAdjust="0"/>
  </p:normalViewPr>
  <p:slideViewPr>
    <p:cSldViewPr>
      <p:cViewPr varScale="1">
        <p:scale>
          <a:sx n="79" d="100"/>
          <a:sy n="79" d="100"/>
        </p:scale>
        <p:origin x="1446"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18/07/2018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7/18/2018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4996299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41730555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8051448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1119238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1102227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2136887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489913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82199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3106067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642387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4224578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6756910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7501351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5412413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6.xml"/><Relationship Id="rId7" Type="http://schemas.openxmlformats.org/officeDocument/2006/relationships/slide" Target="../slides/slide16.xml"/><Relationship Id="rId2"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15.xml"/><Relationship Id="rId5" Type="http://schemas.openxmlformats.org/officeDocument/2006/relationships/slide" Target="../slides/slide11.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6971410" y="620688"/>
            <a:ext cx="912957"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Assessment</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51892" y="620688"/>
            <a:ext cx="182782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 – Social Media Platforms</a:t>
            </a:r>
            <a:endParaRPr lang="en-GB" sz="110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35496" y="44624"/>
            <a:ext cx="7886110"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956376" y="-2406"/>
            <a:ext cx="1145845" cy="911126"/>
          </a:xfrm>
          <a:prstGeom prst="rect">
            <a:avLst/>
          </a:prstGeom>
        </p:spPr>
      </p:pic>
      <p:sp>
        <p:nvSpPr>
          <p:cNvPr id="8" name="Round Same Side Corner Rectangle 7">
            <a:hlinkClick r:id="rId5" action="ppaction://hlinksldjump"/>
          </p:cNvPr>
          <p:cNvSpPr/>
          <p:nvPr userDrawn="1"/>
        </p:nvSpPr>
        <p:spPr>
          <a:xfrm>
            <a:off x="2010296" y="620688"/>
            <a:ext cx="160627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2 – Social Media Policy</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9" name="Round Same Side Corner Rectangle 8">
            <a:hlinkClick r:id="rId6" action="ppaction://hlinksldjump"/>
          </p:cNvPr>
          <p:cNvSpPr/>
          <p:nvPr userDrawn="1"/>
        </p:nvSpPr>
        <p:spPr>
          <a:xfrm>
            <a:off x="3688580" y="620688"/>
            <a:ext cx="157518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3 – Social Media Posts</a:t>
            </a:r>
            <a:endParaRPr lang="en-GB" sz="1100" b="1" dirty="0">
              <a:latin typeface="Arial" panose="020B0604020202020204" pitchFamily="34" charset="0"/>
              <a:cs typeface="Arial" panose="020B0604020202020204" pitchFamily="34" charset="0"/>
            </a:endParaRPr>
          </a:p>
        </p:txBody>
      </p:sp>
      <p:sp>
        <p:nvSpPr>
          <p:cNvPr id="10" name="Round Same Side Corner Rectangle 9">
            <a:hlinkClick r:id="rId7" action="ppaction://hlinksldjump"/>
          </p:cNvPr>
          <p:cNvSpPr/>
          <p:nvPr userDrawn="1"/>
        </p:nvSpPr>
        <p:spPr>
          <a:xfrm>
            <a:off x="5309246" y="620688"/>
            <a:ext cx="1631581"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 – Social Media Review</a:t>
            </a:r>
            <a:endParaRPr lang="en-GB" sz="1100" b="1"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394228"/>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LO1 - Be able to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Interpret Social Media Policy </a:t>
            </a:r>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for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Business Purposes</a:t>
            </a:r>
            <a:endPar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95536" y="404664"/>
            <a:ext cx="8496944" cy="1292662"/>
          </a:xfrm>
          <a:prstGeom prst="rect">
            <a:avLst/>
          </a:prstGeom>
          <a:noFill/>
        </p:spPr>
        <p:txBody>
          <a:bodyPr wrap="square" rtlCol="0">
            <a:spAutoFit/>
          </a:bodyPr>
          <a:lstStyle/>
          <a:p>
            <a:pPr algn="r"/>
            <a:r>
              <a:rPr lang="en-GB" sz="2800" b="1" dirty="0"/>
              <a:t>OCR Level 02 – Cambridge Technical</a:t>
            </a:r>
          </a:p>
          <a:p>
            <a:pPr algn="r"/>
            <a:r>
              <a:rPr lang="en-GB" sz="2200" dirty="0"/>
              <a:t> </a:t>
            </a:r>
            <a:r>
              <a:rPr lang="en-GB" sz="2200" b="1" dirty="0"/>
              <a:t>Unit </a:t>
            </a:r>
            <a:r>
              <a:rPr lang="en-GB" sz="2200" b="1" dirty="0" smtClean="0"/>
              <a:t>03 </a:t>
            </a:r>
            <a:r>
              <a:rPr lang="en-GB" sz="2200" b="1" dirty="0"/>
              <a:t>– </a:t>
            </a:r>
            <a:r>
              <a:rPr lang="en-US" sz="2200" b="1" dirty="0"/>
              <a:t>Use social media for business </a:t>
            </a:r>
            <a:r>
              <a:rPr lang="en-US" sz="2200" b="1" dirty="0" smtClean="0"/>
              <a:t>purposes</a:t>
            </a:r>
            <a:endParaRPr lang="en-US" sz="2200" dirty="0"/>
          </a:p>
          <a:p>
            <a:pPr algn="r"/>
            <a:r>
              <a:rPr lang="en-GB" sz="2800" b="1" dirty="0" smtClean="0">
                <a:solidFill>
                  <a:schemeClr val="tx1">
                    <a:lumMod val="50000"/>
                    <a:lumOff val="50000"/>
                  </a:schemeClr>
                </a:solidFill>
              </a:rPr>
              <a:t>2016 </a:t>
            </a:r>
            <a:r>
              <a:rPr lang="en-GB" sz="2800" b="1" dirty="0">
                <a:solidFill>
                  <a:schemeClr val="tx1">
                    <a:lumMod val="50000"/>
                    <a:lumOff val="50000"/>
                  </a:schemeClr>
                </a:solidFill>
              </a:rPr>
              <a:t>Specification - </a:t>
            </a:r>
            <a:r>
              <a:rPr lang="en-GB" sz="2800" b="1" dirty="0">
                <a:solidFill>
                  <a:schemeClr val="tx1">
                    <a:lumMod val="50000"/>
                    <a:lumOff val="50000"/>
                  </a:schemeClr>
                </a:solidFill>
              </a:rPr>
              <a:t>K/617/0723</a:t>
            </a:r>
            <a:endParaRPr lang="en-GB" sz="2800" b="1" dirty="0">
              <a:solidFill>
                <a:schemeClr val="tx1">
                  <a:lumMod val="50000"/>
                  <a:lumOff val="50000"/>
                </a:schemeClr>
              </a:solidFill>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283" y="309942"/>
            <a:ext cx="1665629" cy="1599701"/>
          </a:xfrm>
          <a:prstGeom prst="rect">
            <a:avLst/>
          </a:prstGeom>
        </p:spPr>
      </p:pic>
      <p:pic>
        <p:nvPicPr>
          <p:cNvPr id="4098" name="Picture 2" descr="Image result for social medi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3419872" y="2060848"/>
            <a:ext cx="5527673" cy="324036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P1.1 – Social Media Platforms</a:t>
            </a:r>
            <a:endParaRPr lang="en-GB" sz="3600" b="1" dirty="0" smtClean="0"/>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51520" y="1052736"/>
            <a:ext cx="4199907" cy="2160239"/>
          </a:xfrm>
          <a:prstGeom prst="rect">
            <a:avLst/>
          </a:prstGeom>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572001" y="1052736"/>
            <a:ext cx="4248472" cy="2160238"/>
          </a:xfrm>
          <a:prstGeom prst="rect">
            <a:avLst/>
          </a:prstGeom>
        </p:spPr>
      </p:pic>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l="-1"/>
          <a:stretch/>
        </p:blipFill>
        <p:spPr>
          <a:xfrm>
            <a:off x="251520" y="3284984"/>
            <a:ext cx="4248472" cy="1944216"/>
          </a:xfrm>
          <a:prstGeom prst="rect">
            <a:avLst/>
          </a:prstGeom>
        </p:spPr>
      </p:pic>
      <p:pic>
        <p:nvPicPr>
          <p:cNvPr id="6" name="Picture 5"/>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572001" y="3356992"/>
            <a:ext cx="4248472" cy="1902134"/>
          </a:xfrm>
          <a:prstGeom prst="rect">
            <a:avLst/>
          </a:prstGeom>
        </p:spPr>
      </p:pic>
      <p:pic>
        <p:nvPicPr>
          <p:cNvPr id="7" name="Picture 6"/>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51520" y="5445682"/>
            <a:ext cx="4199907" cy="1223678"/>
          </a:xfrm>
          <a:prstGeom prst="rect">
            <a:avLst/>
          </a:prstGeom>
        </p:spPr>
      </p:pic>
      <p:pic>
        <p:nvPicPr>
          <p:cNvPr id="8" name="Picture 7"/>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572001" y="5331136"/>
            <a:ext cx="4248472" cy="1379846"/>
          </a:xfrm>
          <a:prstGeom prst="rect">
            <a:avLst/>
          </a:prstGeom>
        </p:spPr>
      </p:pic>
    </p:spTree>
    <p:extLst>
      <p:ext uri="{BB962C8B-B14F-4D97-AF65-F5344CB8AC3E}">
        <p14:creationId xmlns:p14="http://schemas.microsoft.com/office/powerpoint/2010/main" val="1691094314"/>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P1.2 – Social Media Policy - What</a:t>
            </a:r>
            <a:endParaRPr lang="en-GB" sz="3800" b="1" dirty="0" smtClean="0"/>
          </a:p>
        </p:txBody>
      </p:sp>
      <p:sp>
        <p:nvSpPr>
          <p:cNvPr id="2" name="Rectangle 1"/>
          <p:cNvSpPr/>
          <p:nvPr/>
        </p:nvSpPr>
        <p:spPr>
          <a:xfrm>
            <a:off x="208675" y="1033617"/>
            <a:ext cx="8683805" cy="5847755"/>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670" dirty="0" smtClean="0"/>
              <a:t>For 1.2 You need to understand and draw up a Social Media Policy document for the use of social media and its content. In a report explain the how’s and why’s and What of the following terms in general and for your company:</a:t>
            </a:r>
          </a:p>
          <a:p>
            <a:pPr marL="285750" indent="-285750">
              <a:buClr>
                <a:srgbClr val="C00000"/>
              </a:buClr>
              <a:buFont typeface="Wingdings" panose="05000000000000000000" pitchFamily="2" charset="2"/>
              <a:buChar char="§"/>
            </a:pPr>
            <a:r>
              <a:rPr lang="en-US" sz="1670" dirty="0" smtClean="0"/>
              <a:t>When </a:t>
            </a:r>
            <a:r>
              <a:rPr lang="en-US" sz="1670" dirty="0"/>
              <a:t>accessing social media always: </a:t>
            </a:r>
          </a:p>
          <a:p>
            <a:pPr marL="627063" indent="-285750">
              <a:buClr>
                <a:srgbClr val="C00000"/>
              </a:buClr>
              <a:buFont typeface="Courier New" panose="02070309020205020404" pitchFamily="49" charset="0"/>
              <a:buChar char="o"/>
            </a:pPr>
            <a:r>
              <a:rPr lang="en-US" sz="1670" dirty="0" smtClean="0"/>
              <a:t>use </a:t>
            </a:r>
            <a:r>
              <a:rPr lang="en-US" sz="1670" dirty="0"/>
              <a:t>a strong password </a:t>
            </a:r>
          </a:p>
          <a:p>
            <a:pPr marL="627063" indent="-285750">
              <a:buClr>
                <a:srgbClr val="C00000"/>
              </a:buClr>
              <a:buFont typeface="Courier New" panose="02070309020205020404" pitchFamily="49" charset="0"/>
              <a:buChar char="o"/>
            </a:pPr>
            <a:r>
              <a:rPr lang="en-GB" sz="1670" dirty="0" smtClean="0"/>
              <a:t>change </a:t>
            </a:r>
            <a:r>
              <a:rPr lang="en-GB" sz="1670" dirty="0"/>
              <a:t>passwords regularly </a:t>
            </a:r>
          </a:p>
          <a:p>
            <a:pPr marL="627063" indent="-285750">
              <a:buClr>
                <a:srgbClr val="C00000"/>
              </a:buClr>
              <a:buFont typeface="Courier New" panose="02070309020205020404" pitchFamily="49" charset="0"/>
              <a:buChar char="o"/>
            </a:pPr>
            <a:r>
              <a:rPr lang="en-US" sz="1670" dirty="0" smtClean="0"/>
              <a:t>don’t </a:t>
            </a:r>
            <a:r>
              <a:rPr lang="en-US" sz="1670" dirty="0"/>
              <a:t>share passwords with friends or colleagues </a:t>
            </a:r>
          </a:p>
          <a:p>
            <a:pPr marL="285750" indent="-285750">
              <a:buClr>
                <a:srgbClr val="C00000"/>
              </a:buClr>
              <a:buFont typeface="Wingdings" panose="05000000000000000000" pitchFamily="2" charset="2"/>
              <a:buChar char="§"/>
            </a:pPr>
            <a:r>
              <a:rPr lang="en-US" sz="1670" dirty="0" smtClean="0"/>
              <a:t>Recognise </a:t>
            </a:r>
            <a:r>
              <a:rPr lang="en-US" sz="1670" dirty="0"/>
              <a:t>what constitutes malware, spyware, Trojans and viruses when using social media </a:t>
            </a:r>
          </a:p>
          <a:p>
            <a:pPr marL="285750" indent="-285750">
              <a:buClr>
                <a:srgbClr val="C00000"/>
              </a:buClr>
              <a:buFont typeface="Wingdings" panose="05000000000000000000" pitchFamily="2" charset="2"/>
              <a:buChar char="§"/>
            </a:pPr>
            <a:r>
              <a:rPr lang="en-US" sz="1670" dirty="0" smtClean="0"/>
              <a:t>Recognise </a:t>
            </a:r>
            <a:r>
              <a:rPr lang="en-US" sz="1670" dirty="0"/>
              <a:t>the impact of malware/spyware/Trojans/viruses, e.g. sensitive information could be hacked and no longer be private </a:t>
            </a:r>
          </a:p>
          <a:p>
            <a:pPr marL="285750" indent="-285750">
              <a:buClr>
                <a:srgbClr val="C00000"/>
              </a:buClr>
              <a:buFont typeface="Wingdings" panose="05000000000000000000" pitchFamily="2" charset="2"/>
              <a:buChar char="§"/>
            </a:pPr>
            <a:r>
              <a:rPr lang="en-US" sz="1670" dirty="0" smtClean="0"/>
              <a:t>Uphold </a:t>
            </a:r>
            <a:r>
              <a:rPr lang="en-US" sz="1670" dirty="0"/>
              <a:t>the organisation’s image even during non-working hours by ensuring: </a:t>
            </a:r>
          </a:p>
          <a:p>
            <a:pPr marL="627063" indent="-285750">
              <a:buClr>
                <a:srgbClr val="C00000"/>
              </a:buClr>
              <a:buFont typeface="Courier New" panose="02070309020205020404" pitchFamily="49" charset="0"/>
              <a:buChar char="o"/>
            </a:pPr>
            <a:r>
              <a:rPr lang="en-US" sz="1670" dirty="0" smtClean="0"/>
              <a:t>that </a:t>
            </a:r>
            <a:r>
              <a:rPr lang="en-US" sz="1670" dirty="0"/>
              <a:t>privacy settings are updated on personal social media </a:t>
            </a:r>
          </a:p>
          <a:p>
            <a:pPr marL="627063" indent="-285750">
              <a:buClr>
                <a:srgbClr val="C00000"/>
              </a:buClr>
              <a:buFont typeface="Courier New" panose="02070309020205020404" pitchFamily="49" charset="0"/>
              <a:buChar char="o"/>
            </a:pPr>
            <a:r>
              <a:rPr lang="en-US" sz="1670" dirty="0" err="1" smtClean="0"/>
              <a:t>recognising</a:t>
            </a:r>
            <a:r>
              <a:rPr lang="en-US" sz="1670" dirty="0" smtClean="0"/>
              <a:t> </a:t>
            </a:r>
            <a:r>
              <a:rPr lang="en-US" sz="1670" dirty="0"/>
              <a:t>that personal social media postings can impact on working life and the organisation </a:t>
            </a:r>
          </a:p>
          <a:p>
            <a:pPr marL="627063" indent="-285750">
              <a:buClr>
                <a:srgbClr val="C00000"/>
              </a:buClr>
              <a:buFont typeface="Courier New" panose="02070309020205020404" pitchFamily="49" charset="0"/>
              <a:buChar char="o"/>
            </a:pPr>
            <a:r>
              <a:rPr lang="en-US" sz="1670" dirty="0" smtClean="0"/>
              <a:t>not </a:t>
            </a:r>
            <a:r>
              <a:rPr lang="en-US" sz="1670" dirty="0"/>
              <a:t>‘liking’ or sharing images, videos or status updates that might cause offence or conflict with an organisation’s aims </a:t>
            </a:r>
          </a:p>
          <a:p>
            <a:pPr marL="285750" indent="-285750">
              <a:buClr>
                <a:srgbClr val="C00000"/>
              </a:buClr>
              <a:buFont typeface="Wingdings" panose="05000000000000000000" pitchFamily="2" charset="2"/>
              <a:buChar char="§"/>
            </a:pPr>
            <a:r>
              <a:rPr lang="en-US" sz="1670" dirty="0" smtClean="0"/>
              <a:t>Ensure </a:t>
            </a:r>
            <a:r>
              <a:rPr lang="en-US" sz="1670" dirty="0"/>
              <a:t>an organisation’s social media accounts are only accessed through secure devices </a:t>
            </a:r>
          </a:p>
          <a:p>
            <a:pPr marL="285750" indent="-285750">
              <a:buClr>
                <a:srgbClr val="C00000"/>
              </a:buClr>
              <a:buFont typeface="Wingdings" panose="05000000000000000000" pitchFamily="2" charset="2"/>
              <a:buChar char="§"/>
            </a:pPr>
            <a:r>
              <a:rPr lang="en-US" sz="1670" dirty="0" smtClean="0"/>
              <a:t>Whether </a:t>
            </a:r>
            <a:r>
              <a:rPr lang="en-US" sz="1670" dirty="0"/>
              <a:t>use of personal social media </a:t>
            </a:r>
            <a:r>
              <a:rPr lang="en-US" sz="1670" dirty="0"/>
              <a:t>during working hours is allowed </a:t>
            </a:r>
            <a:endParaRPr lang="en-US" sz="1670" dirty="0" smtClean="0"/>
          </a:p>
          <a:p>
            <a:pPr>
              <a:buClr>
                <a:srgbClr val="C00000"/>
              </a:buClr>
            </a:pPr>
            <a:r>
              <a:rPr lang="en-US" sz="1670" b="1" dirty="0" smtClean="0">
                <a:solidFill>
                  <a:srgbClr val="FF0000"/>
                </a:solidFill>
              </a:rPr>
              <a:t>P1.2 – Task 02 - </a:t>
            </a:r>
            <a:r>
              <a:rPr lang="en-US" sz="1670" dirty="0" smtClean="0">
                <a:solidFill>
                  <a:srgbClr val="FF0000"/>
                </a:solidFill>
              </a:rPr>
              <a:t>Create a social Media Policy document for your company that outlines what and why staff are expected to behave online.</a:t>
            </a:r>
            <a:endParaRPr lang="en-GB" sz="1670" dirty="0">
              <a:solidFill>
                <a:srgbClr val="FF0000"/>
              </a:solidFill>
            </a:endParaRPr>
          </a:p>
        </p:txBody>
      </p:sp>
    </p:spTree>
    <p:extLst>
      <p:ext uri="{BB962C8B-B14F-4D97-AF65-F5344CB8AC3E}">
        <p14:creationId xmlns:p14="http://schemas.microsoft.com/office/powerpoint/2010/main" val="1762400693"/>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a:t>P1.2 – Social Media </a:t>
            </a:r>
            <a:r>
              <a:rPr lang="en-GB" sz="3800" dirty="0" smtClean="0"/>
              <a:t>Policy - Why</a:t>
            </a:r>
            <a:endParaRPr lang="en-GB" sz="3800" b="1" dirty="0" smtClean="0"/>
          </a:p>
        </p:txBody>
      </p:sp>
      <p:sp>
        <p:nvSpPr>
          <p:cNvPr id="2" name="Rectangle 1"/>
          <p:cNvSpPr/>
          <p:nvPr/>
        </p:nvSpPr>
        <p:spPr>
          <a:xfrm>
            <a:off x="208675" y="1033617"/>
            <a:ext cx="8683805" cy="5509200"/>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600" b="1" dirty="0"/>
              <a:t>Explain the new workplace reality</a:t>
            </a:r>
            <a:r>
              <a:rPr lang="en-US" sz="1600" dirty="0"/>
              <a:t>: Many, if not most, employees consider their private and work lives separate, but social media has effectively erased that distinction. No matter how "walled-off" an individual's social accounts may seem to be ultimately someone, somewhere will tie that person to your organization. Therefore they need to understand that this means anything they post on social media or elsewhere online may reflect on them and the company.</a:t>
            </a:r>
          </a:p>
          <a:p>
            <a:pPr marL="285750" indent="-285750">
              <a:buClr>
                <a:srgbClr val="C00000"/>
              </a:buClr>
              <a:buSzPct val="68000"/>
              <a:buFont typeface="Arial" panose="020B0604020202020204" pitchFamily="34" charset="0"/>
              <a:buChar char="►"/>
            </a:pPr>
            <a:r>
              <a:rPr lang="en-US" sz="1600" b="1" dirty="0"/>
              <a:t>Protect your organization's reputation</a:t>
            </a:r>
            <a:r>
              <a:rPr lang="en-US" sz="1600" dirty="0"/>
              <a:t>: A good social media policy spells out what is and is not appropriate for employees to post about their company on social networks. Generally, the policy will state that employees shouldn't write anything they wouldn't want splashed across the public media. This section may include the consequences of posting unflattering information about the organization. It will also remind employees that anything posted online - even posts marked as private - can, and will, be used against them and their employer.</a:t>
            </a:r>
          </a:p>
          <a:p>
            <a:pPr marL="285750" indent="-285750">
              <a:buClr>
                <a:srgbClr val="C00000"/>
              </a:buClr>
              <a:buSzPct val="68000"/>
              <a:buFont typeface="Arial" panose="020B0604020202020204" pitchFamily="34" charset="0"/>
              <a:buChar char="►"/>
            </a:pPr>
            <a:r>
              <a:rPr lang="en-US" sz="1600" b="1" dirty="0"/>
              <a:t>Raise awareness of your organization and what it does</a:t>
            </a:r>
            <a:r>
              <a:rPr lang="en-US" sz="1600" dirty="0"/>
              <a:t>: The best social media policies have more "dos" than "don'ts. " They have clear guidelines to help employees understand ways they can use social media to help achieve business goals. They also help employees reflect organizational values in their online behavior and explain the best kind of material to share on social media.</a:t>
            </a:r>
          </a:p>
          <a:p>
            <a:pPr marL="285750" indent="-285750">
              <a:buClr>
                <a:srgbClr val="C00000"/>
              </a:buClr>
              <a:buSzPct val="68000"/>
              <a:buFont typeface="Arial" panose="020B0604020202020204" pitchFamily="34" charset="0"/>
              <a:buChar char="►"/>
            </a:pPr>
            <a:r>
              <a:rPr lang="en-US" sz="1600" b="1" dirty="0"/>
              <a:t>Outline what's considered confidential or private information</a:t>
            </a:r>
            <a:r>
              <a:rPr lang="en-US" sz="1600" dirty="0"/>
              <a:t>: Employees appreciate having clear guidelines about what the organization considers public information about its business and its employees. This section will also describe the consequences for sharing company secrets on social media</a:t>
            </a:r>
            <a:r>
              <a:rPr lang="en-US" sz="1600" dirty="0" smtClean="0"/>
              <a:t>.</a:t>
            </a:r>
            <a:endParaRPr lang="en-US" sz="1600" dirty="0"/>
          </a:p>
        </p:txBody>
      </p:sp>
    </p:spTree>
    <p:extLst>
      <p:ext uri="{BB962C8B-B14F-4D97-AF65-F5344CB8AC3E}">
        <p14:creationId xmlns:p14="http://schemas.microsoft.com/office/powerpoint/2010/main" val="4185945496"/>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a:t>P1.2 – Social Media </a:t>
            </a:r>
            <a:r>
              <a:rPr lang="en-GB" sz="3800" dirty="0" smtClean="0"/>
              <a:t>Policy - Why</a:t>
            </a:r>
            <a:endParaRPr lang="en-GB" sz="3800" b="1" dirty="0" smtClean="0"/>
          </a:p>
        </p:txBody>
      </p:sp>
      <p:sp>
        <p:nvSpPr>
          <p:cNvPr id="2" name="Rectangle 1"/>
          <p:cNvSpPr/>
          <p:nvPr/>
        </p:nvSpPr>
        <p:spPr>
          <a:xfrm>
            <a:off x="208675" y="1033617"/>
            <a:ext cx="8683805" cy="5586145"/>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700" b="1" dirty="0" smtClean="0"/>
              <a:t>Spell </a:t>
            </a:r>
            <a:r>
              <a:rPr lang="en-US" sz="1700" b="1" dirty="0"/>
              <a:t>out who in the organization is the official voice</a:t>
            </a:r>
            <a:r>
              <a:rPr lang="en-US" sz="1700" dirty="0"/>
              <a:t>: Employees need to know who they should refer online questions about your organization to, so they don't answer themselves. This section designates a company spokesperson and the circumstances under which he or she must be the person answering questions on social media.</a:t>
            </a:r>
          </a:p>
          <a:p>
            <a:pPr marL="285750" indent="-285750">
              <a:buClr>
                <a:srgbClr val="C00000"/>
              </a:buClr>
              <a:buSzPct val="68000"/>
              <a:buFont typeface="Arial" panose="020B0604020202020204" pitchFamily="34" charset="0"/>
              <a:buChar char="►"/>
            </a:pPr>
            <a:r>
              <a:rPr lang="en-US" sz="1700" b="1" dirty="0"/>
              <a:t>Discuss the proper way to engage with others online</a:t>
            </a:r>
            <a:r>
              <a:rPr lang="en-US" sz="1700" dirty="0"/>
              <a:t>: It may seem like stating the obvious but this section reminds employees that they should be polite and agreeable. If they must disagree with someone they should agree to disagree with others on social media because disagreements can quickly blow up and go viral.</a:t>
            </a:r>
          </a:p>
          <a:p>
            <a:pPr marL="285750" indent="-285750">
              <a:buClr>
                <a:srgbClr val="C00000"/>
              </a:buClr>
              <a:buSzPct val="68000"/>
              <a:buFont typeface="Arial" panose="020B0604020202020204" pitchFamily="34" charset="0"/>
              <a:buChar char="►"/>
            </a:pPr>
            <a:r>
              <a:rPr lang="en-US" sz="1700" b="1" dirty="0"/>
              <a:t>Educate and train employees</a:t>
            </a:r>
            <a:r>
              <a:rPr lang="en-US" sz="1700" dirty="0"/>
              <a:t>: Show them what good social media can do for the organization ... and the bad. Use real-life examples to show them what happens when people don't follow the rules and/or don't use common sense. This is the ounce of prevention that can get them to think before they click.</a:t>
            </a:r>
          </a:p>
          <a:p>
            <a:pPr marL="285750" indent="-285750">
              <a:buClr>
                <a:srgbClr val="C00000"/>
              </a:buClr>
              <a:buSzPct val="68000"/>
              <a:buFont typeface="Arial" panose="020B0604020202020204" pitchFamily="34" charset="0"/>
              <a:buChar char="►"/>
            </a:pPr>
            <a:r>
              <a:rPr lang="en-US" sz="1700" b="1" dirty="0"/>
              <a:t>Remove any confusion about legal issues</a:t>
            </a:r>
            <a:r>
              <a:rPr lang="en-US" sz="1700" dirty="0"/>
              <a:t>: Clearly spell out which social media use in the workplace is acceptable and which is not. Explain the consequences of deviating from the rules and if that includes the "up to and including termination" language say it here. This is no time for equivocation.</a:t>
            </a:r>
          </a:p>
          <a:p>
            <a:pPr marL="285750" indent="-285750">
              <a:buClr>
                <a:srgbClr val="C00000"/>
              </a:buClr>
              <a:buSzPct val="68000"/>
              <a:buFont typeface="Arial" panose="020B0604020202020204" pitchFamily="34" charset="0"/>
              <a:buChar char="►"/>
            </a:pPr>
            <a:r>
              <a:rPr lang="en-US" sz="1700" dirty="0"/>
              <a:t>An up-to-date and active social media policy is as essential today as telephone and personal computer policies were in earlier times. Until people have a lot of experience in social media they are going to make mistakes unless they get good guidance ... the kind of guidance social media policies provide.</a:t>
            </a:r>
            <a:endParaRPr lang="en-GB" sz="1700" dirty="0"/>
          </a:p>
        </p:txBody>
      </p:sp>
    </p:spTree>
    <p:extLst>
      <p:ext uri="{BB962C8B-B14F-4D97-AF65-F5344CB8AC3E}">
        <p14:creationId xmlns:p14="http://schemas.microsoft.com/office/powerpoint/2010/main" val="1941399243"/>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P2.1 </a:t>
            </a:r>
            <a:r>
              <a:rPr lang="en-GB" sz="3800" dirty="0" smtClean="0"/>
              <a:t>– Communication Skills Review</a:t>
            </a:r>
            <a:endParaRPr lang="en-GB" sz="3800" b="1" dirty="0" smtClean="0"/>
          </a:p>
        </p:txBody>
      </p:sp>
      <p:sp>
        <p:nvSpPr>
          <p:cNvPr id="2" name="Rectangle 1"/>
          <p:cNvSpPr/>
          <p:nvPr/>
        </p:nvSpPr>
        <p:spPr>
          <a:xfrm>
            <a:off x="208675" y="1052736"/>
            <a:ext cx="8654642" cy="6001643"/>
          </a:xfrm>
          <a:prstGeom prst="rect">
            <a:avLst/>
          </a:prstGeom>
        </p:spPr>
        <p:txBody>
          <a:bodyPr wrap="square" numCol="1" spcCol="72000">
            <a:spAutoFit/>
          </a:bodyPr>
          <a:lstStyle/>
          <a:p>
            <a:pPr marL="354013" indent="-354013">
              <a:buClr>
                <a:srgbClr val="C00000"/>
              </a:buClr>
              <a:buSzPct val="68000"/>
              <a:buFont typeface="Arial" panose="020B0604020202020204" pitchFamily="34" charset="0"/>
              <a:buChar char="►"/>
            </a:pPr>
            <a:r>
              <a:rPr lang="en-US" sz="1600" dirty="0" smtClean="0"/>
              <a:t>For P2.1 you need to demonstrate how to review </a:t>
            </a:r>
            <a:r>
              <a:rPr lang="en-US" sz="1600" dirty="0"/>
              <a:t>the appropriateness of social media posts for business purposes and the target </a:t>
            </a:r>
            <a:r>
              <a:rPr lang="en-US" sz="1600" dirty="0" smtClean="0"/>
              <a:t>audience.</a:t>
            </a:r>
            <a:endParaRPr lang="en-US" sz="1600" dirty="0"/>
          </a:p>
          <a:p>
            <a:pPr marL="811213" lvl="1" indent="-354013">
              <a:buClr>
                <a:srgbClr val="C00000"/>
              </a:buClr>
              <a:buSzPct val="68000"/>
              <a:buFont typeface="Arial" panose="020B0604020202020204" pitchFamily="34" charset="0"/>
              <a:buChar char="►"/>
            </a:pPr>
            <a:r>
              <a:rPr lang="en-US" sz="1600" dirty="0"/>
              <a:t>Review criteria, social media posts should: </a:t>
            </a:r>
          </a:p>
          <a:p>
            <a:pPr marL="811213" lvl="1" indent="-354013">
              <a:buClr>
                <a:srgbClr val="C00000"/>
              </a:buClr>
              <a:buSzPct val="68000"/>
              <a:buFont typeface="Arial" panose="020B0604020202020204" pitchFamily="34" charset="0"/>
              <a:buChar char="►"/>
            </a:pPr>
            <a:r>
              <a:rPr lang="en-US" sz="1600" dirty="0"/>
              <a:t>consider the target audience (e.g. age, gender, culture, interests) </a:t>
            </a:r>
          </a:p>
          <a:p>
            <a:pPr marL="811213" lvl="1" indent="-354013">
              <a:buClr>
                <a:srgbClr val="C00000"/>
              </a:buClr>
              <a:buSzPct val="68000"/>
              <a:buFont typeface="Arial" panose="020B0604020202020204" pitchFamily="34" charset="0"/>
              <a:buChar char="►"/>
            </a:pPr>
            <a:r>
              <a:rPr lang="en-US" sz="1600" dirty="0"/>
              <a:t>use correct language and terminology (e.g. avoiding the use of too many abbreviations or colloquial language) </a:t>
            </a:r>
          </a:p>
          <a:p>
            <a:pPr marL="811213" lvl="1" indent="-354013">
              <a:buClr>
                <a:srgbClr val="C00000"/>
              </a:buClr>
              <a:buSzPct val="68000"/>
              <a:buFont typeface="Arial" panose="020B0604020202020204" pitchFamily="34" charset="0"/>
              <a:buChar char="►"/>
            </a:pPr>
            <a:r>
              <a:rPr lang="en-US" sz="1600" dirty="0"/>
              <a:t>not over use hashtags (they can distract from the main content of the message) </a:t>
            </a:r>
          </a:p>
          <a:p>
            <a:pPr marL="811213" lvl="1" indent="-354013">
              <a:buClr>
                <a:srgbClr val="C00000"/>
              </a:buClr>
              <a:buSzPct val="68000"/>
              <a:buFont typeface="Arial" panose="020B0604020202020204" pitchFamily="34" charset="0"/>
              <a:buChar char="►"/>
            </a:pPr>
            <a:r>
              <a:rPr lang="en-US" sz="1600" dirty="0"/>
              <a:t>use appropriate hashtags </a:t>
            </a:r>
          </a:p>
          <a:p>
            <a:pPr marL="811213" lvl="1" indent="-354013">
              <a:buClr>
                <a:srgbClr val="C00000"/>
              </a:buClr>
              <a:buSzPct val="68000"/>
              <a:buFont typeface="Arial" panose="020B0604020202020204" pitchFamily="34" charset="0"/>
              <a:buChar char="►"/>
            </a:pPr>
            <a:r>
              <a:rPr lang="en-US" sz="1600" dirty="0"/>
              <a:t>include only professional business social media content and no personal content </a:t>
            </a:r>
          </a:p>
          <a:p>
            <a:pPr marL="811213" lvl="1" indent="-354013">
              <a:buClr>
                <a:srgbClr val="C00000"/>
              </a:buClr>
              <a:buSzPct val="68000"/>
              <a:buFont typeface="Arial" panose="020B0604020202020204" pitchFamily="34" charset="0"/>
              <a:buChar char="►"/>
            </a:pPr>
            <a:r>
              <a:rPr lang="en-US" sz="1600" dirty="0"/>
              <a:t>update feeds to followers regularly but not spam their feeds </a:t>
            </a:r>
            <a:endParaRPr lang="en-US" sz="1600" dirty="0" smtClean="0"/>
          </a:p>
          <a:p>
            <a:pPr marL="354013" indent="-354013">
              <a:buClr>
                <a:srgbClr val="C00000"/>
              </a:buClr>
              <a:buSzPct val="68000"/>
              <a:buFont typeface="Arial" panose="020B0604020202020204" pitchFamily="34" charset="0"/>
              <a:buChar char="►"/>
            </a:pPr>
            <a:r>
              <a:rPr lang="en-US" sz="1600" dirty="0" smtClean="0"/>
              <a:t>Using the above list, first describe why it is important to take these into consideration for a company.</a:t>
            </a:r>
          </a:p>
          <a:p>
            <a:pPr marL="354013" indent="-354013">
              <a:buClr>
                <a:srgbClr val="C00000"/>
              </a:buClr>
              <a:buSzPct val="68000"/>
              <a:buFont typeface="Arial" panose="020B0604020202020204" pitchFamily="34" charset="0"/>
              <a:buChar char="►"/>
            </a:pPr>
            <a:r>
              <a:rPr lang="en-US" sz="1600" dirty="0" smtClean="0"/>
              <a:t>For instance, for Game:</a:t>
            </a:r>
            <a:br>
              <a:rPr lang="en-US" sz="1600" dirty="0" smtClean="0"/>
            </a:br>
            <a:r>
              <a:rPr lang="en-US" sz="1600" i="1" dirty="0" smtClean="0"/>
              <a:t>consider </a:t>
            </a:r>
            <a:r>
              <a:rPr lang="en-US" sz="1600" i="1" dirty="0"/>
              <a:t>the target audience (e.g. age, gender, culture, interests)</a:t>
            </a:r>
            <a:r>
              <a:rPr lang="en-US" sz="1600" dirty="0"/>
              <a:t> </a:t>
            </a:r>
          </a:p>
          <a:p>
            <a:pPr marL="354013" indent="-354013">
              <a:buClr>
                <a:srgbClr val="C00000"/>
              </a:buClr>
              <a:buSzPct val="68000"/>
              <a:buFont typeface="Arial" panose="020B0604020202020204" pitchFamily="34" charset="0"/>
              <a:buChar char="►"/>
            </a:pPr>
            <a:r>
              <a:rPr lang="en-US" sz="1600" dirty="0" smtClean="0">
                <a:solidFill>
                  <a:srgbClr val="0070C0"/>
                </a:solidFill>
              </a:rPr>
              <a:t>Game’s main target audience is males, aged between 13 and 24, from a lower to middle class earning bracket who like game playing. Culturally they come from a wide audience level and have a diverse range of gaming genres that they will like. Therefor on Social Media posts, forums will need to be monitored to make sure content is aimed and not restrictive of age, and not gender offensive. On their Facebook and Instagram pages, they will have images of gamers, conventions, product releases and therefor the images used will be selected for the diverse but mostly male audience so as to appeal and not offend.</a:t>
            </a:r>
          </a:p>
          <a:p>
            <a:pPr marL="354013" indent="-354013">
              <a:buClr>
                <a:srgbClr val="C00000"/>
              </a:buClr>
              <a:buSzPct val="68000"/>
              <a:buFont typeface="Arial" panose="020B0604020202020204" pitchFamily="34" charset="0"/>
              <a:buChar char="►"/>
            </a:pPr>
            <a:r>
              <a:rPr lang="en-US" sz="1600" dirty="0" smtClean="0">
                <a:solidFill>
                  <a:srgbClr val="0070C0"/>
                </a:solidFill>
              </a:rPr>
              <a:t>Due to the age of their main customer base, all other social media feeds will be monitored, updates on product releases done through twitter but not overkilled.</a:t>
            </a:r>
          </a:p>
          <a:p>
            <a:pPr>
              <a:buClr>
                <a:srgbClr val="C00000"/>
              </a:buClr>
              <a:buSzPct val="68000"/>
            </a:pPr>
            <a:endParaRPr lang="en-US" sz="1600" dirty="0">
              <a:solidFill>
                <a:srgbClr val="0070C0"/>
              </a:solidFill>
            </a:endParaRPr>
          </a:p>
        </p:txBody>
      </p:sp>
    </p:spTree>
    <p:extLst>
      <p:ext uri="{BB962C8B-B14F-4D97-AF65-F5344CB8AC3E}">
        <p14:creationId xmlns:p14="http://schemas.microsoft.com/office/powerpoint/2010/main" val="2978158800"/>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P1.3 </a:t>
            </a:r>
            <a:r>
              <a:rPr lang="en-GB" sz="3800" dirty="0"/>
              <a:t>– Social Media </a:t>
            </a:r>
            <a:r>
              <a:rPr lang="en-GB" sz="3800" dirty="0" smtClean="0"/>
              <a:t>Policy review</a:t>
            </a:r>
            <a:endParaRPr lang="en-GB" sz="3800" dirty="0" smtClean="0"/>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51520" y="1124744"/>
            <a:ext cx="3888432" cy="2448273"/>
          </a:xfrm>
          <a:prstGeom prst="rect">
            <a:avLst/>
          </a:prstGeom>
          <a:effectLst>
            <a:outerShdw blurRad="152400" dist="38100" dir="2700000" sx="102000" sy="102000" algn="tl" rotWithShape="0">
              <a:prstClr val="black">
                <a:alpha val="40000"/>
              </a:prstClr>
            </a:outerShdw>
          </a:effectLst>
        </p:spPr>
      </p:pic>
      <p:sp>
        <p:nvSpPr>
          <p:cNvPr id="4" name="TextBox 3"/>
          <p:cNvSpPr txBox="1"/>
          <p:nvPr/>
        </p:nvSpPr>
        <p:spPr>
          <a:xfrm>
            <a:off x="4257224" y="1196752"/>
            <a:ext cx="3493392" cy="369332"/>
          </a:xfrm>
          <a:prstGeom prst="rect">
            <a:avLst/>
          </a:prstGeom>
          <a:noFill/>
        </p:spPr>
        <p:txBody>
          <a:bodyPr wrap="none" rtlCol="0">
            <a:spAutoFit/>
          </a:bodyPr>
          <a:lstStyle/>
          <a:p>
            <a:r>
              <a:rPr lang="en-IE" dirty="0" smtClean="0"/>
              <a:t>Example of A Game twitter Feed</a:t>
            </a:r>
            <a:endParaRPr lang="en-GB" dirty="0"/>
          </a:p>
        </p:txBody>
      </p:sp>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51520" y="3864923"/>
            <a:ext cx="3888432" cy="1902851"/>
          </a:xfrm>
          <a:prstGeom prst="rect">
            <a:avLst/>
          </a:prstGeom>
          <a:effectLst>
            <a:outerShdw blurRad="152400" dist="38100" dir="2700000" sx="102000" sy="102000" algn="tl" rotWithShape="0">
              <a:prstClr val="black">
                <a:alpha val="40000"/>
              </a:prstClr>
            </a:outerShdw>
          </a:effectLst>
        </p:spPr>
      </p:pic>
      <p:sp>
        <p:nvSpPr>
          <p:cNvPr id="7" name="TextBox 6"/>
          <p:cNvSpPr txBox="1"/>
          <p:nvPr/>
        </p:nvSpPr>
        <p:spPr>
          <a:xfrm>
            <a:off x="246552" y="5951021"/>
            <a:ext cx="3893400" cy="646331"/>
          </a:xfrm>
          <a:prstGeom prst="rect">
            <a:avLst/>
          </a:prstGeom>
          <a:noFill/>
        </p:spPr>
        <p:txBody>
          <a:bodyPr wrap="square" rtlCol="0">
            <a:spAutoFit/>
          </a:bodyPr>
          <a:lstStyle/>
          <a:p>
            <a:r>
              <a:rPr lang="en-IE" dirty="0" smtClean="0"/>
              <a:t>Example of A Game Facebook Comment</a:t>
            </a:r>
            <a:endParaRPr lang="en-GB" dirty="0"/>
          </a:p>
        </p:txBody>
      </p:sp>
      <p:pic>
        <p:nvPicPr>
          <p:cNvPr id="6" name="Picture 5"/>
          <p:cNvPicPr>
            <a:picLocks noChangeAspect="1"/>
          </p:cNvPicPr>
          <p:nvPr/>
        </p:nvPicPr>
        <p:blipFill rotWithShape="1">
          <a:blip r:embed="rId5" cstate="print">
            <a:extLst>
              <a:ext uri="{28A0092B-C50C-407E-A947-70E740481C1C}">
                <a14:useLocalDpi xmlns:a14="http://schemas.microsoft.com/office/drawing/2010/main" val="0"/>
              </a:ext>
            </a:extLst>
          </a:blip>
          <a:srcRect l="17714" t="30390" r="26375" b="5179"/>
          <a:stretch/>
        </p:blipFill>
        <p:spPr>
          <a:xfrm>
            <a:off x="4427984" y="2142148"/>
            <a:ext cx="4464496" cy="2892491"/>
          </a:xfrm>
          <a:prstGeom prst="rect">
            <a:avLst/>
          </a:prstGeom>
          <a:effectLst>
            <a:outerShdw blurRad="152400" dist="38100" dir="2700000" sx="102000" sy="102000" algn="tl" rotWithShape="0">
              <a:prstClr val="black">
                <a:alpha val="40000"/>
              </a:prstClr>
            </a:outerShdw>
          </a:effectLst>
        </p:spPr>
      </p:pic>
      <p:sp>
        <p:nvSpPr>
          <p:cNvPr id="9" name="TextBox 8"/>
          <p:cNvSpPr txBox="1"/>
          <p:nvPr/>
        </p:nvSpPr>
        <p:spPr>
          <a:xfrm>
            <a:off x="5860753" y="5157192"/>
            <a:ext cx="3031727" cy="369332"/>
          </a:xfrm>
          <a:prstGeom prst="rect">
            <a:avLst/>
          </a:prstGeom>
          <a:noFill/>
        </p:spPr>
        <p:txBody>
          <a:bodyPr wrap="none" rtlCol="0">
            <a:spAutoFit/>
          </a:bodyPr>
          <a:lstStyle/>
          <a:p>
            <a:r>
              <a:rPr lang="en-IE" dirty="0" smtClean="0"/>
              <a:t>Example of A Game Stream</a:t>
            </a:r>
            <a:endParaRPr lang="en-GB" dirty="0"/>
          </a:p>
        </p:txBody>
      </p:sp>
    </p:spTree>
    <p:extLst>
      <p:ext uri="{BB962C8B-B14F-4D97-AF65-F5344CB8AC3E}">
        <p14:creationId xmlns:p14="http://schemas.microsoft.com/office/powerpoint/2010/main" val="4084911204"/>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P2.1 </a:t>
            </a:r>
            <a:r>
              <a:rPr lang="en-GB" sz="3800" dirty="0" smtClean="0"/>
              <a:t>– Communication Skills Review</a:t>
            </a:r>
            <a:endParaRPr lang="en-GB" sz="3800" b="1" dirty="0" smtClean="0"/>
          </a:p>
        </p:txBody>
      </p:sp>
      <p:sp>
        <p:nvSpPr>
          <p:cNvPr id="2" name="Rectangle 1"/>
          <p:cNvSpPr/>
          <p:nvPr/>
        </p:nvSpPr>
        <p:spPr>
          <a:xfrm>
            <a:off x="208675" y="1052736"/>
            <a:ext cx="6307541" cy="5712333"/>
          </a:xfrm>
          <a:prstGeom prst="rect">
            <a:avLst/>
          </a:prstGeom>
        </p:spPr>
        <p:txBody>
          <a:bodyPr wrap="square" numCol="1" spcCol="72000">
            <a:spAutoFit/>
          </a:bodyPr>
          <a:lstStyle/>
          <a:p>
            <a:pPr>
              <a:buClr>
                <a:srgbClr val="C00000"/>
              </a:buClr>
              <a:buSzPct val="68000"/>
            </a:pPr>
            <a:r>
              <a:rPr lang="en-US" sz="1660" b="1" dirty="0" smtClean="0">
                <a:solidFill>
                  <a:srgbClr val="FF0000"/>
                </a:solidFill>
              </a:rPr>
              <a:t>P2.1 – Task 03 – </a:t>
            </a:r>
            <a:r>
              <a:rPr lang="en-US" sz="1660" dirty="0" smtClean="0">
                <a:solidFill>
                  <a:srgbClr val="FF0000"/>
                </a:solidFill>
              </a:rPr>
              <a:t>Define the need and business benefit of reviewing </a:t>
            </a:r>
            <a:r>
              <a:rPr lang="en-US" sz="1660" dirty="0">
                <a:solidFill>
                  <a:srgbClr val="FF0000"/>
                </a:solidFill>
              </a:rPr>
              <a:t>the appropriateness of social media posts for business purposes and the target audience</a:t>
            </a:r>
            <a:r>
              <a:rPr lang="en-US" sz="1660" dirty="0" smtClean="0">
                <a:solidFill>
                  <a:srgbClr val="FF0000"/>
                </a:solidFill>
              </a:rPr>
              <a:t>.</a:t>
            </a:r>
          </a:p>
          <a:p>
            <a:pPr marL="354013" indent="-354013">
              <a:buClr>
                <a:srgbClr val="C00000"/>
              </a:buClr>
              <a:buSzPct val="68000"/>
              <a:buFont typeface="Arial" panose="020B0604020202020204" pitchFamily="34" charset="0"/>
              <a:buChar char="►"/>
            </a:pPr>
            <a:r>
              <a:rPr lang="en-US" sz="1660" dirty="0">
                <a:latin typeface="Arial" panose="020B0604020202020204" pitchFamily="34" charset="0"/>
                <a:cs typeface="Arial" panose="020B0604020202020204" pitchFamily="34" charset="0"/>
              </a:rPr>
              <a:t>For P2 learners must review at least two social media posts for the selected </a:t>
            </a:r>
            <a:r>
              <a:rPr lang="en-US" sz="1660" dirty="0" smtClean="0">
                <a:latin typeface="Arial" panose="020B0604020202020204" pitchFamily="34" charset="0"/>
                <a:cs typeface="Arial" panose="020B0604020202020204" pitchFamily="34" charset="0"/>
              </a:rPr>
              <a:t>business / </a:t>
            </a:r>
            <a:r>
              <a:rPr lang="en-US" sz="1660" dirty="0">
                <a:latin typeface="Arial" panose="020B0604020202020204" pitchFamily="34" charset="0"/>
                <a:cs typeface="Arial" panose="020B0604020202020204" pitchFamily="34" charset="0"/>
              </a:rPr>
              <a:t>organisation chosen in P1 against the social media policy for that business/organisation. An explanation that details how the organisation’s/ business’s posts meet, or do not meet, their social media policy must be provided</a:t>
            </a:r>
            <a:r>
              <a:rPr lang="en-US" sz="1660" dirty="0" smtClean="0">
                <a:latin typeface="Arial" panose="020B0604020202020204" pitchFamily="34" charset="0"/>
                <a:cs typeface="Arial" panose="020B0604020202020204" pitchFamily="34" charset="0"/>
              </a:rPr>
              <a:t>.</a:t>
            </a:r>
          </a:p>
          <a:p>
            <a:pPr marL="354013" indent="-354013">
              <a:buClr>
                <a:srgbClr val="C00000"/>
              </a:buClr>
              <a:buSzPct val="68000"/>
              <a:buFont typeface="Arial" panose="020B0604020202020204" pitchFamily="34" charset="0"/>
              <a:buChar char="►"/>
            </a:pPr>
            <a:r>
              <a:rPr lang="en-US" sz="1660" dirty="0" smtClean="0">
                <a:latin typeface="Arial" panose="020B0604020202020204" pitchFamily="34" charset="0"/>
                <a:cs typeface="Arial" panose="020B0604020202020204" pitchFamily="34" charset="0"/>
              </a:rPr>
              <a:t>For this you will need to find the company’s social media policy, or some equivalent from their website, and download it, or paste it in a word document.</a:t>
            </a:r>
          </a:p>
          <a:p>
            <a:pPr marL="354013" indent="-354013">
              <a:buClr>
                <a:srgbClr val="C00000"/>
              </a:buClr>
              <a:buSzPct val="68000"/>
              <a:buFont typeface="Arial" panose="020B0604020202020204" pitchFamily="34" charset="0"/>
              <a:buChar char="►"/>
            </a:pPr>
            <a:r>
              <a:rPr lang="en-US" sz="1660" dirty="0" smtClean="0">
                <a:latin typeface="Arial" panose="020B0604020202020204" pitchFamily="34" charset="0"/>
                <a:cs typeface="Arial" panose="020B0604020202020204" pitchFamily="34" charset="0"/>
              </a:rPr>
              <a:t>Then you need to review their social media content online from different resources (like slide 15) and analyse the content against the company’s social media policy, show how it meets their needs of the audience, cultural, number of hashtags etc. this needs to be demonstrated with screenshots of the media sites and the policy document.</a:t>
            </a:r>
            <a:endParaRPr lang="en-US" sz="1660" dirty="0">
              <a:latin typeface="Arial" panose="020B0604020202020204" pitchFamily="34" charset="0"/>
              <a:cs typeface="Arial" panose="020B0604020202020204" pitchFamily="34" charset="0"/>
            </a:endParaRPr>
          </a:p>
          <a:p>
            <a:pPr>
              <a:buClr>
                <a:srgbClr val="C00000"/>
              </a:buClr>
              <a:buSzPct val="68000"/>
            </a:pPr>
            <a:r>
              <a:rPr lang="en-US" sz="1660" b="1" dirty="0" smtClean="0">
                <a:solidFill>
                  <a:srgbClr val="FF0000"/>
                </a:solidFill>
              </a:rPr>
              <a:t>P2.2 – Task 04 – </a:t>
            </a:r>
            <a:r>
              <a:rPr lang="en-US" sz="1660" dirty="0" smtClean="0">
                <a:solidFill>
                  <a:srgbClr val="FF0000"/>
                </a:solidFill>
              </a:rPr>
              <a:t>Using </a:t>
            </a:r>
            <a:r>
              <a:rPr lang="en-US" sz="1660" dirty="0">
                <a:solidFill>
                  <a:srgbClr val="FF0000"/>
                </a:solidFill>
              </a:rPr>
              <a:t>examples, </a:t>
            </a:r>
            <a:r>
              <a:rPr lang="en-US" sz="1660" dirty="0">
                <a:solidFill>
                  <a:srgbClr val="FF0000"/>
                </a:solidFill>
              </a:rPr>
              <a:t>review </a:t>
            </a:r>
            <a:r>
              <a:rPr lang="en-US" sz="1660" dirty="0" smtClean="0">
                <a:solidFill>
                  <a:srgbClr val="FF0000"/>
                </a:solidFill>
              </a:rPr>
              <a:t>social </a:t>
            </a:r>
            <a:r>
              <a:rPr lang="en-US" sz="1660" dirty="0">
                <a:solidFill>
                  <a:srgbClr val="FF0000"/>
                </a:solidFill>
              </a:rPr>
              <a:t>media posts for the selected business </a:t>
            </a:r>
            <a:r>
              <a:rPr lang="en-US" sz="1660" dirty="0" smtClean="0">
                <a:solidFill>
                  <a:srgbClr val="FF0000"/>
                </a:solidFill>
              </a:rPr>
              <a:t>against their </a:t>
            </a:r>
            <a:r>
              <a:rPr lang="en-US" sz="1660" dirty="0">
                <a:solidFill>
                  <a:srgbClr val="FF0000"/>
                </a:solidFill>
              </a:rPr>
              <a:t>social media </a:t>
            </a:r>
            <a:r>
              <a:rPr lang="en-US" sz="1660" dirty="0" smtClean="0">
                <a:solidFill>
                  <a:srgbClr val="FF0000"/>
                </a:solidFill>
              </a:rPr>
              <a:t>policy and explain how </a:t>
            </a:r>
            <a:r>
              <a:rPr lang="en-US" sz="1660" dirty="0">
                <a:solidFill>
                  <a:srgbClr val="FF0000"/>
                </a:solidFill>
              </a:rPr>
              <a:t>the </a:t>
            </a:r>
            <a:r>
              <a:rPr lang="en-US" sz="1660" dirty="0" smtClean="0">
                <a:solidFill>
                  <a:srgbClr val="FF0000"/>
                </a:solidFill>
              </a:rPr>
              <a:t>business’s </a:t>
            </a:r>
            <a:r>
              <a:rPr lang="en-US" sz="1660" dirty="0">
                <a:solidFill>
                  <a:srgbClr val="FF0000"/>
                </a:solidFill>
              </a:rPr>
              <a:t>posts meet, or do not meet, their social media </a:t>
            </a:r>
            <a:r>
              <a:rPr lang="en-US" sz="1660" dirty="0" smtClean="0">
                <a:solidFill>
                  <a:srgbClr val="FF0000"/>
                </a:solidFill>
              </a:rPr>
              <a:t>policy.</a:t>
            </a:r>
            <a:endParaRPr lang="en-US" sz="1660" dirty="0">
              <a:solidFill>
                <a:srgbClr val="FF0000"/>
              </a:solidFill>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516216" y="2996952"/>
            <a:ext cx="2376264" cy="1496167"/>
          </a:xfrm>
          <a:prstGeom prst="rect">
            <a:avLst/>
          </a:prstGeom>
          <a:effectLst>
            <a:outerShdw blurRad="152400" dist="38100" dir="2700000" sx="102000" sy="102000" algn="tl" rotWithShape="0">
              <a:prstClr val="black">
                <a:alpha val="40000"/>
              </a:prstClr>
            </a:outerShdw>
          </a:effectLst>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516216" y="4930127"/>
            <a:ext cx="2376264" cy="1667225"/>
          </a:xfrm>
          <a:prstGeom prst="rect">
            <a:avLst/>
          </a:prstGeom>
          <a:effectLst>
            <a:outerShdw blurRad="152400" dist="38100" dir="2700000" sx="102000" sy="102000" algn="tl" rotWithShape="0">
              <a:prstClr val="black">
                <a:alpha val="40000"/>
              </a:prstClr>
            </a:outerShdw>
          </a:effectLst>
        </p:spPr>
      </p:pic>
      <p:pic>
        <p:nvPicPr>
          <p:cNvPr id="6" name="Picture 5"/>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516216" y="1112574"/>
            <a:ext cx="2376264" cy="1524338"/>
          </a:xfrm>
          <a:prstGeom prst="rect">
            <a:avLst/>
          </a:prstGeom>
          <a:effectLst>
            <a:outerShdw blurRad="152400" dist="38100" dir="2700000" sx="102000" sy="102000" algn="tl" rotWithShape="0">
              <a:prstClr val="black">
                <a:alpha val="40000"/>
              </a:prstClr>
            </a:outerShdw>
          </a:effectLst>
        </p:spPr>
      </p:pic>
    </p:spTree>
    <p:extLst>
      <p:ext uri="{BB962C8B-B14F-4D97-AF65-F5344CB8AC3E}">
        <p14:creationId xmlns:p14="http://schemas.microsoft.com/office/powerpoint/2010/main" val="1845472298"/>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693866"/>
          </a:xfrm>
          <a:prstGeom prst="rect">
            <a:avLst/>
          </a:prstGeom>
        </p:spPr>
        <p:txBody>
          <a:bodyPr wrap="square">
            <a:spAutoFit/>
          </a:bodyPr>
          <a:lstStyle/>
          <a:p>
            <a:pPr>
              <a:buClr>
                <a:srgbClr val="C00000"/>
              </a:buClr>
              <a:buSzPct val="68000"/>
            </a:pPr>
            <a:r>
              <a:rPr lang="en-US" sz="2800" b="1" dirty="0">
                <a:solidFill>
                  <a:srgbClr val="FF0000"/>
                </a:solidFill>
              </a:rPr>
              <a:t>P1.1  - Task 01 – </a:t>
            </a:r>
            <a:r>
              <a:rPr lang="en-US" sz="2800" dirty="0">
                <a:solidFill>
                  <a:srgbClr val="FF0000"/>
                </a:solidFill>
              </a:rPr>
              <a:t>Describe Social </a:t>
            </a:r>
            <a:r>
              <a:rPr lang="en-US" sz="2800" dirty="0" smtClean="0">
                <a:solidFill>
                  <a:srgbClr val="FF0000"/>
                </a:solidFill>
              </a:rPr>
              <a:t>Media </a:t>
            </a:r>
            <a:r>
              <a:rPr lang="en-US" sz="2800" dirty="0">
                <a:solidFill>
                  <a:srgbClr val="FF0000"/>
                </a:solidFill>
              </a:rPr>
              <a:t>platforms and how and why they are used by businesses.</a:t>
            </a:r>
            <a:endParaRPr lang="en-GB" sz="2800" dirty="0">
              <a:solidFill>
                <a:srgbClr val="FF0000"/>
              </a:solidFill>
            </a:endParaRPr>
          </a:p>
          <a:p>
            <a:pPr>
              <a:buClr>
                <a:srgbClr val="C00000"/>
              </a:buClr>
              <a:buSzPct val="68000"/>
            </a:pPr>
            <a:r>
              <a:rPr lang="en-US" sz="2800" b="1" dirty="0" smtClean="0">
                <a:solidFill>
                  <a:srgbClr val="FF0000"/>
                </a:solidFill>
              </a:rPr>
              <a:t>P1.2 </a:t>
            </a:r>
            <a:r>
              <a:rPr lang="en-US" sz="2800" b="1" dirty="0">
                <a:solidFill>
                  <a:srgbClr val="FF0000"/>
                </a:solidFill>
              </a:rPr>
              <a:t>– Task 03 - </a:t>
            </a:r>
            <a:r>
              <a:rPr lang="en-US" sz="2800" dirty="0">
                <a:solidFill>
                  <a:srgbClr val="FF0000"/>
                </a:solidFill>
              </a:rPr>
              <a:t>Create a </a:t>
            </a:r>
            <a:r>
              <a:rPr lang="en-US" sz="2800" dirty="0" smtClean="0">
                <a:solidFill>
                  <a:srgbClr val="FF0000"/>
                </a:solidFill>
              </a:rPr>
              <a:t>Social </a:t>
            </a:r>
            <a:r>
              <a:rPr lang="en-US" sz="2800" dirty="0">
                <a:solidFill>
                  <a:srgbClr val="FF0000"/>
                </a:solidFill>
              </a:rPr>
              <a:t>Media Policy document for your company that outlines what and why staff are expected to behave online.</a:t>
            </a:r>
            <a:endParaRPr lang="en-GB" sz="2800" dirty="0">
              <a:solidFill>
                <a:srgbClr val="FF0000"/>
              </a:solidFill>
            </a:endParaRPr>
          </a:p>
          <a:p>
            <a:pPr>
              <a:buClr>
                <a:srgbClr val="C00000"/>
              </a:buClr>
              <a:buSzPct val="68000"/>
            </a:pPr>
            <a:r>
              <a:rPr lang="en-US" sz="2800" b="1" dirty="0" smtClean="0">
                <a:solidFill>
                  <a:srgbClr val="FF0000"/>
                </a:solidFill>
              </a:rPr>
              <a:t>P2.2 </a:t>
            </a:r>
            <a:r>
              <a:rPr lang="en-US" sz="2800" b="1" dirty="0">
                <a:solidFill>
                  <a:srgbClr val="FF0000"/>
                </a:solidFill>
              </a:rPr>
              <a:t>– Task 05 – </a:t>
            </a:r>
            <a:r>
              <a:rPr lang="en-US" sz="2800" dirty="0">
                <a:solidFill>
                  <a:srgbClr val="FF0000"/>
                </a:solidFill>
              </a:rPr>
              <a:t>Using examples, review social media posts for the selected business against their social media policy and explain how the business’s posts meet, or do not meet, their social media policy.</a:t>
            </a:r>
          </a:p>
          <a:p>
            <a:pPr>
              <a:buClr>
                <a:srgbClr val="C00000"/>
              </a:buClr>
              <a:buSzPct val="68000"/>
            </a:pPr>
            <a:r>
              <a:rPr lang="en-US" sz="2800" b="1" dirty="0">
                <a:solidFill>
                  <a:srgbClr val="FF0000"/>
                </a:solidFill>
              </a:rPr>
              <a:t>P2.1 – Task 04 – </a:t>
            </a:r>
            <a:r>
              <a:rPr lang="en-US" sz="2800" dirty="0">
                <a:solidFill>
                  <a:srgbClr val="FF0000"/>
                </a:solidFill>
              </a:rPr>
              <a:t>Define the need and business benefit of reviewing the appropriateness of social media posts for business purposes and the target audience.</a:t>
            </a: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4000" dirty="0" smtClean="0"/>
              <a:t>LO1 </a:t>
            </a:r>
            <a:r>
              <a:rPr lang="en-IE" sz="4000" dirty="0" smtClean="0"/>
              <a:t>– Assessment Criteria</a:t>
            </a:r>
            <a:endParaRPr lang="en-GB" sz="40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4034724125"/>
              </p:ext>
            </p:extLst>
          </p:nvPr>
        </p:nvGraphicFramePr>
        <p:xfrm>
          <a:off x="251520" y="1052736"/>
          <a:ext cx="8640960" cy="5478780"/>
        </p:xfrm>
        <a:graphic>
          <a:graphicData uri="http://schemas.openxmlformats.org/drawingml/2006/table">
            <a:tbl>
              <a:tblPr firstRow="1" bandRow="1">
                <a:tableStyleId>{B301B821-A1FF-4177-AEE7-76D212191A09}</a:tableStyleId>
              </a:tblPr>
              <a:tblGrid>
                <a:gridCol w="1728192"/>
                <a:gridCol w="2880320"/>
                <a:gridCol w="2016224"/>
                <a:gridCol w="2016224"/>
              </a:tblGrid>
              <a:tr h="202312">
                <a:tc>
                  <a:txBody>
                    <a:bodyPr/>
                    <a:lstStyle/>
                    <a:p>
                      <a:pPr algn="ctr"/>
                      <a:r>
                        <a:rPr lang="en-GB" sz="1200" dirty="0" smtClean="0">
                          <a:latin typeface="Arial" panose="020B0604020202020204" pitchFamily="34" charset="0"/>
                          <a:cs typeface="Arial" panose="020B0604020202020204" pitchFamily="34" charset="0"/>
                        </a:rPr>
                        <a:t>The Learner will</a:t>
                      </a:r>
                      <a:endParaRPr lang="en-GB" sz="12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dirty="0" smtClean="0">
                          <a:latin typeface="Arial" panose="020B0604020202020204" pitchFamily="34" charset="0"/>
                          <a:cs typeface="Arial" panose="020B0604020202020204" pitchFamily="34" charset="0"/>
                        </a:rPr>
                        <a:t>Pass</a:t>
                      </a:r>
                    </a:p>
                    <a:p>
                      <a:pPr algn="l"/>
                      <a:r>
                        <a:rPr lang="en-US" sz="1200" dirty="0" smtClean="0">
                          <a:latin typeface="Arial" panose="020B0604020202020204" pitchFamily="34" charset="0"/>
                          <a:cs typeface="Arial" panose="020B0604020202020204" pitchFamily="34" charset="0"/>
                        </a:rPr>
                        <a:t>The assessment criteria are the Pass requirements for this unit.</a:t>
                      </a:r>
                      <a:endParaRPr lang="en-GB" sz="12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dirty="0" smtClean="0">
                          <a:latin typeface="Arial" panose="020B0604020202020204" pitchFamily="34" charset="0"/>
                          <a:cs typeface="Arial" panose="020B0604020202020204" pitchFamily="34" charset="0"/>
                        </a:rPr>
                        <a:t>Merit</a:t>
                      </a:r>
                    </a:p>
                    <a:p>
                      <a:pPr algn="l"/>
                      <a:r>
                        <a:rPr lang="en-US" sz="120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12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dirty="0" smtClean="0">
                          <a:latin typeface="Arial" panose="020B0604020202020204" pitchFamily="34" charset="0"/>
                          <a:cs typeface="Arial" panose="020B0604020202020204" pitchFamily="34" charset="0"/>
                        </a:rPr>
                        <a:t>Distinction</a:t>
                      </a:r>
                    </a:p>
                    <a:p>
                      <a:pPr algn="l"/>
                      <a:r>
                        <a:rPr lang="en-US" sz="120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12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147">
                <a:tc rowSpan="2">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1.Be able to interpret social media policy for business purposes</a:t>
                      </a:r>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P1: Outline the social media policy for a selected business/organisation</a:t>
                      </a:r>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pPr algn="l"/>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pPr algn="l"/>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267147">
                <a:tc vMerge="1">
                  <a:txBody>
                    <a:bodyPr/>
                    <a:lstStyle/>
                    <a:p>
                      <a:endParaRPr lang="en-GB"/>
                    </a:p>
                  </a:txBody>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P2: Review how the social media posts of the selected business/ organisation meet their social media policy</a:t>
                      </a:r>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endParaRPr lang="en-GB"/>
                    </a:p>
                  </a:txBody>
                  <a:tcPr/>
                </a:tc>
                <a:tc vMerge="1">
                  <a:txBody>
                    <a:bodyPr/>
                    <a:lstStyle/>
                    <a:p>
                      <a:endParaRPr lang="en-GB"/>
                    </a:p>
                  </a:txBody>
                  <a:tcPr/>
                </a:tc>
              </a:tr>
              <a:tr h="826516">
                <a:tc rowSpan="2">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2.Be able to monitor and report on social media activity for a specified business</a:t>
                      </a:r>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P3: Monitor the social media interaction between a selected business/ organisation and its followers and produce a descriptive summary of the activity</a:t>
                      </a:r>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M1: Prioritise any activity that requires action and give reasons for choosing the activity assigned the highest and lowest priority</a:t>
                      </a:r>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13232">
                <a:tc vMerge="1">
                  <a:txBody>
                    <a:bodyPr/>
                    <a:lstStyle/>
                    <a:p>
                      <a:endParaRPr lang="en-GB"/>
                    </a:p>
                  </a:txBody>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P4: Describe the usefulness of the online tools used by the selected business/organisation to monitor social media activity</a:t>
                      </a:r>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D1: Recommend an online tool for use by the selected business/ organisation giving the reasons for your choice</a:t>
                      </a:r>
                      <a:endParaRPr kumimoji="0" lang="en-GB" sz="12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1020">
                <a:tc rowSpan="2">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3.Be able to use social media to communicate for business purposes</a:t>
                      </a:r>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P5: Prepare a post to communicate business information using a selected social media platform</a:t>
                      </a:r>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M2: Explain why your post would be a useful form of communication for the selected business/ organisation</a:t>
                      </a:r>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1020">
                <a:tc vMerge="1">
                  <a:txBody>
                    <a:bodyPr/>
                    <a:lstStyle/>
                    <a:p>
                      <a:endParaRPr lang="en-GB"/>
                    </a:p>
                  </a:txBody>
                  <a:tcPr/>
                </a:tc>
                <a:tc>
                  <a:txBody>
                    <a:bodyPr/>
                    <a:lstStyle/>
                    <a:p>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P6: Review your post to ensure that it is fit for business purposes</a:t>
                      </a:r>
                      <a:endPar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9512" y="1002088"/>
            <a:ext cx="8712968" cy="5170646"/>
          </a:xfrm>
          <a:prstGeom prst="rect">
            <a:avLst/>
          </a:prstGeom>
        </p:spPr>
        <p:txBody>
          <a:bodyPr wrap="square">
            <a:spAutoFit/>
          </a:bodyPr>
          <a:lstStyle/>
          <a:p>
            <a:pPr marL="541338" indent="-541338">
              <a:buClr>
                <a:schemeClr val="accent1">
                  <a:lumMod val="75000"/>
                </a:schemeClr>
              </a:buClr>
              <a:buSzPct val="68000"/>
              <a:buFontTx/>
              <a:buChar char="►"/>
            </a:pPr>
            <a:r>
              <a:rPr lang="en-US" sz="3000" dirty="0">
                <a:latin typeface="Arial" panose="020B0604020202020204" pitchFamily="34" charset="0"/>
                <a:cs typeface="Arial" panose="020B0604020202020204" pitchFamily="34" charset="0"/>
              </a:rPr>
              <a:t>For P1 learners must list the main points included in the policy. Each point should be supported by a brief explanation of why it is relevant for the selected business/organisation.</a:t>
            </a:r>
          </a:p>
          <a:p>
            <a:pPr marL="541338" indent="-541338">
              <a:buClr>
                <a:schemeClr val="accent1">
                  <a:lumMod val="75000"/>
                </a:schemeClr>
              </a:buClr>
              <a:buSzPct val="68000"/>
              <a:buFontTx/>
              <a:buChar char="►"/>
            </a:pPr>
            <a:r>
              <a:rPr lang="en-US" sz="3000" dirty="0">
                <a:latin typeface="Arial" panose="020B0604020202020204" pitchFamily="34" charset="0"/>
                <a:cs typeface="Arial" panose="020B0604020202020204" pitchFamily="34" charset="0"/>
              </a:rPr>
              <a:t>For P2 learners must review at least two social media posts for the selected business</a:t>
            </a:r>
            <a:r>
              <a:rPr lang="en-US" sz="3000" dirty="0" smtClean="0">
                <a:latin typeface="Arial" panose="020B0604020202020204" pitchFamily="34" charset="0"/>
                <a:cs typeface="Arial" panose="020B0604020202020204" pitchFamily="34" charset="0"/>
              </a:rPr>
              <a:t>/ organisation </a:t>
            </a:r>
            <a:r>
              <a:rPr lang="en-US" sz="3000" dirty="0">
                <a:latin typeface="Arial" panose="020B0604020202020204" pitchFamily="34" charset="0"/>
                <a:cs typeface="Arial" panose="020B0604020202020204" pitchFamily="34" charset="0"/>
              </a:rPr>
              <a:t>chosen in P1 against the social media policy for that business/organisation. An explanation that details how the organisation’s</a:t>
            </a:r>
            <a:r>
              <a:rPr lang="en-US" sz="3000" dirty="0" smtClean="0">
                <a:latin typeface="Arial" panose="020B0604020202020204" pitchFamily="34" charset="0"/>
                <a:cs typeface="Arial" panose="020B0604020202020204" pitchFamily="34" charset="0"/>
              </a:rPr>
              <a:t>/ business’s </a:t>
            </a:r>
            <a:r>
              <a:rPr lang="en-US" sz="3000" dirty="0">
                <a:latin typeface="Arial" panose="020B0604020202020204" pitchFamily="34" charset="0"/>
                <a:cs typeface="Arial" panose="020B0604020202020204" pitchFamily="34" charset="0"/>
              </a:rPr>
              <a:t>posts meet, or do not meet, their social media policy must be provided</a:t>
            </a:r>
            <a:r>
              <a:rPr lang="en-US" sz="3000" dirty="0" smtClean="0">
                <a:latin typeface="Arial" panose="020B0604020202020204" pitchFamily="34" charset="0"/>
                <a:cs typeface="Arial" panose="020B0604020202020204" pitchFamily="34" charset="0"/>
              </a:rPr>
              <a:t>.</a:t>
            </a:r>
            <a:endParaRPr lang="en-US" sz="3000" dirty="0">
              <a:latin typeface="Arial" panose="020B0604020202020204" pitchFamily="34" charset="0"/>
              <a:cs typeface="Arial" panose="020B0604020202020204" pitchFamily="34" charset="0"/>
            </a:endParaRPr>
          </a:p>
        </p:txBody>
      </p:sp>
      <p:sp>
        <p:nvSpPr>
          <p:cNvPr id="6" name="Title 1"/>
          <p:cNvSpPr txBox="1">
            <a:spLocks/>
          </p:cNvSpPr>
          <p:nvPr/>
        </p:nvSpPr>
        <p:spPr>
          <a:xfrm>
            <a:off x="35496" y="0"/>
            <a:ext cx="7704856"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800" dirty="0"/>
              <a:t>Assessment Criterion </a:t>
            </a:r>
            <a:r>
              <a:rPr lang="en-GB" sz="4800" dirty="0" smtClean="0"/>
              <a:t>P1, P2</a:t>
            </a:r>
            <a:endParaRPr lang="en-GB" sz="8800" dirty="0"/>
          </a:p>
        </p:txBody>
      </p:sp>
    </p:spTree>
    <p:extLst>
      <p:ext uri="{BB962C8B-B14F-4D97-AF65-F5344CB8AC3E}">
        <p14:creationId xmlns:p14="http://schemas.microsoft.com/office/powerpoint/2010/main" val="761355059"/>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Unit Aim</a:t>
            </a:r>
            <a:endParaRPr lang="en-GB" sz="3800" b="1" dirty="0" smtClean="0"/>
          </a:p>
        </p:txBody>
      </p:sp>
      <p:sp>
        <p:nvSpPr>
          <p:cNvPr id="2" name="Rectangle 1"/>
          <p:cNvSpPr/>
          <p:nvPr/>
        </p:nvSpPr>
        <p:spPr>
          <a:xfrm>
            <a:off x="208675" y="1052736"/>
            <a:ext cx="8654642" cy="5262979"/>
          </a:xfrm>
          <a:prstGeom prst="rect">
            <a:avLst/>
          </a:prstGeom>
        </p:spPr>
        <p:txBody>
          <a:bodyPr wrap="square" numCol="1" spcCol="72000">
            <a:spAutoFit/>
          </a:bodyPr>
          <a:lstStyle/>
          <a:p>
            <a:r>
              <a:rPr lang="en-US" sz="2100" dirty="0"/>
              <a:t>Social media plays a big part in business communications and is likely to affect you in your job role as an administrator. This unit will help you to learn more about the business policies concerning social media, which may affect your day-to-day </a:t>
            </a:r>
            <a:r>
              <a:rPr lang="en-US" sz="2100" dirty="0" err="1"/>
              <a:t>behaviours</a:t>
            </a:r>
            <a:r>
              <a:rPr lang="en-US" sz="2100" dirty="0"/>
              <a:t>. </a:t>
            </a:r>
          </a:p>
          <a:p>
            <a:r>
              <a:rPr lang="en-US" sz="2100" dirty="0"/>
              <a:t>This unit will introduce you to the social media platforms that an organisation can use to interact with stakeholders and the reasons why this interaction may be of benefit. </a:t>
            </a:r>
          </a:p>
          <a:p>
            <a:r>
              <a:rPr lang="en-GB" sz="2100" dirty="0"/>
              <a:t>You will: </a:t>
            </a:r>
          </a:p>
          <a:p>
            <a:pPr marL="342900" indent="-342900">
              <a:buClr>
                <a:srgbClr val="C00000"/>
              </a:buClr>
              <a:buFont typeface="Wingdings" panose="05000000000000000000" pitchFamily="2" charset="2"/>
              <a:buChar char="§"/>
            </a:pPr>
            <a:r>
              <a:rPr lang="en-US" sz="2100" dirty="0" smtClean="0"/>
              <a:t>learn </a:t>
            </a:r>
            <a:r>
              <a:rPr lang="en-US" sz="2100" dirty="0"/>
              <a:t>about social media policy for a selected business organisation </a:t>
            </a:r>
          </a:p>
          <a:p>
            <a:pPr marL="342900" indent="-342900">
              <a:buClr>
                <a:srgbClr val="C00000"/>
              </a:buClr>
              <a:buFont typeface="Wingdings" panose="05000000000000000000" pitchFamily="2" charset="2"/>
              <a:buChar char="§"/>
            </a:pPr>
            <a:r>
              <a:rPr lang="en-US" sz="2100" dirty="0" smtClean="0"/>
              <a:t>review </a:t>
            </a:r>
            <a:r>
              <a:rPr lang="en-US" sz="2100" dirty="0"/>
              <a:t>posts for a selected business organisation </a:t>
            </a:r>
          </a:p>
          <a:p>
            <a:pPr marL="342900" indent="-342900">
              <a:buClr>
                <a:srgbClr val="C00000"/>
              </a:buClr>
              <a:buFont typeface="Wingdings" panose="05000000000000000000" pitchFamily="2" charset="2"/>
              <a:buChar char="§"/>
            </a:pPr>
            <a:r>
              <a:rPr lang="en-US" sz="2100" dirty="0" smtClean="0"/>
              <a:t>monitor </a:t>
            </a:r>
            <a:r>
              <a:rPr lang="en-US" sz="2100" dirty="0"/>
              <a:t>and respond to social media activity </a:t>
            </a:r>
          </a:p>
          <a:p>
            <a:pPr marL="342900" indent="-342900">
              <a:buClr>
                <a:srgbClr val="C00000"/>
              </a:buClr>
              <a:buFont typeface="Wingdings" panose="05000000000000000000" pitchFamily="2" charset="2"/>
              <a:buChar char="§"/>
            </a:pPr>
            <a:r>
              <a:rPr lang="en-US" sz="2100" dirty="0" smtClean="0"/>
              <a:t>learn </a:t>
            </a:r>
            <a:r>
              <a:rPr lang="en-US" sz="2100" dirty="0"/>
              <a:t>how to prioritise responses </a:t>
            </a:r>
          </a:p>
          <a:p>
            <a:pPr marL="342900" indent="-342900">
              <a:buClr>
                <a:srgbClr val="C00000"/>
              </a:buClr>
              <a:buFont typeface="Wingdings" panose="05000000000000000000" pitchFamily="2" charset="2"/>
              <a:buChar char="§"/>
            </a:pPr>
            <a:r>
              <a:rPr lang="en-US" sz="2100" dirty="0" smtClean="0"/>
              <a:t>use </a:t>
            </a:r>
            <a:r>
              <a:rPr lang="en-US" sz="2100" dirty="0"/>
              <a:t>different social media platforms and online tools </a:t>
            </a:r>
          </a:p>
          <a:p>
            <a:pPr marL="342900" indent="-342900">
              <a:buClr>
                <a:srgbClr val="C00000"/>
              </a:buClr>
              <a:buFont typeface="Wingdings" panose="05000000000000000000" pitchFamily="2" charset="2"/>
              <a:buChar char="§"/>
            </a:pPr>
            <a:r>
              <a:rPr lang="en-US" sz="2100" dirty="0" smtClean="0"/>
              <a:t>prepare </a:t>
            </a:r>
            <a:r>
              <a:rPr lang="en-US" sz="2100" dirty="0"/>
              <a:t>and review a post to communicate business information using a selected social media platform </a:t>
            </a:r>
          </a:p>
          <a:p>
            <a:pPr marL="342900" indent="-342900">
              <a:buClr>
                <a:srgbClr val="C00000"/>
              </a:buClr>
              <a:buFont typeface="Wingdings" panose="05000000000000000000" pitchFamily="2" charset="2"/>
              <a:buChar char="§"/>
            </a:pPr>
            <a:r>
              <a:rPr lang="en-US" sz="2100" dirty="0" smtClean="0"/>
              <a:t>consider </a:t>
            </a:r>
            <a:r>
              <a:rPr lang="en-US" sz="2100" dirty="0"/>
              <a:t>why this post would be a useful form of communication. </a:t>
            </a:r>
          </a:p>
        </p:txBody>
      </p:sp>
    </p:spTree>
    <p:extLst>
      <p:ext uri="{BB962C8B-B14F-4D97-AF65-F5344CB8AC3E}">
        <p14:creationId xmlns:p14="http://schemas.microsoft.com/office/powerpoint/2010/main" val="3014566057"/>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Learning Outcomes</a:t>
            </a:r>
            <a:endParaRPr lang="en-GB" sz="3800" b="1" dirty="0" smtClean="0"/>
          </a:p>
        </p:txBody>
      </p:sp>
      <p:sp>
        <p:nvSpPr>
          <p:cNvPr id="2" name="Rectangle 1"/>
          <p:cNvSpPr/>
          <p:nvPr/>
        </p:nvSpPr>
        <p:spPr>
          <a:xfrm>
            <a:off x="208675" y="1033617"/>
            <a:ext cx="8654642" cy="5707751"/>
          </a:xfrm>
          <a:prstGeom prst="rect">
            <a:avLst/>
          </a:prstGeom>
        </p:spPr>
        <p:txBody>
          <a:bodyPr wrap="square" numCol="2" spcCol="72000">
            <a:spAutoFit/>
          </a:bodyPr>
          <a:lstStyle/>
          <a:p>
            <a:r>
              <a:rPr lang="en-US" sz="1400" dirty="0" smtClean="0"/>
              <a:t>1.1 </a:t>
            </a:r>
            <a:r>
              <a:rPr lang="en-US" sz="1400" dirty="0"/>
              <a:t>Social media platforms and how and why they are used by businesses e.g. </a:t>
            </a:r>
          </a:p>
          <a:p>
            <a:pPr marL="285750" indent="-285750">
              <a:buClr>
                <a:srgbClr val="C00000"/>
              </a:buClr>
              <a:buFont typeface="Wingdings" panose="05000000000000000000" pitchFamily="2" charset="2"/>
              <a:buChar char="§"/>
            </a:pPr>
            <a:r>
              <a:rPr lang="en-GB" sz="1400" dirty="0" smtClean="0"/>
              <a:t>Facebook, Flickr, Instagram, LinkedIn, Pinterest, Twitter </a:t>
            </a:r>
            <a:endParaRPr lang="en-GB" sz="1400" dirty="0"/>
          </a:p>
          <a:p>
            <a:pPr marL="285750" indent="-285750">
              <a:buClr>
                <a:srgbClr val="C00000"/>
              </a:buClr>
              <a:buFont typeface="Wingdings" panose="05000000000000000000" pitchFamily="2" charset="2"/>
              <a:buChar char="§"/>
            </a:pPr>
            <a:r>
              <a:rPr lang="en-US" sz="1400" dirty="0" smtClean="0"/>
              <a:t>blogging </a:t>
            </a:r>
            <a:r>
              <a:rPr lang="en-US" sz="1400" dirty="0"/>
              <a:t>platforms (e.g. </a:t>
            </a:r>
            <a:r>
              <a:rPr lang="en-US" sz="1400" dirty="0" err="1"/>
              <a:t>Wordpress</a:t>
            </a:r>
            <a:r>
              <a:rPr lang="en-US" sz="1400" dirty="0"/>
              <a:t>, Tumblr, Blogger) </a:t>
            </a:r>
          </a:p>
          <a:p>
            <a:pPr marL="285750" indent="-285750">
              <a:buClr>
                <a:srgbClr val="C00000"/>
              </a:buClr>
              <a:buFont typeface="Wingdings" panose="05000000000000000000" pitchFamily="2" charset="2"/>
              <a:buChar char="§"/>
            </a:pPr>
            <a:r>
              <a:rPr lang="en-GB" sz="1400" dirty="0" smtClean="0"/>
              <a:t>internal </a:t>
            </a:r>
            <a:r>
              <a:rPr lang="en-GB" sz="1400" dirty="0"/>
              <a:t>social media platforms (e.g. Yammer) </a:t>
            </a:r>
          </a:p>
          <a:p>
            <a:pPr marL="285750" indent="-285750">
              <a:buClr>
                <a:srgbClr val="C00000"/>
              </a:buClr>
              <a:buFont typeface="Wingdings" panose="05000000000000000000" pitchFamily="2" charset="2"/>
              <a:buChar char="§"/>
            </a:pPr>
            <a:r>
              <a:rPr lang="en-GB" sz="1400" dirty="0" smtClean="0"/>
              <a:t>new </a:t>
            </a:r>
            <a:r>
              <a:rPr lang="en-GB" sz="1400" dirty="0"/>
              <a:t>and emerging platforms </a:t>
            </a:r>
          </a:p>
          <a:p>
            <a:r>
              <a:rPr lang="en-US" sz="1400" dirty="0"/>
              <a:t>1.2 Policies for the use of social media and its content i.e. </a:t>
            </a:r>
          </a:p>
          <a:p>
            <a:pPr marL="285750" indent="-285750">
              <a:buClr>
                <a:srgbClr val="C00000"/>
              </a:buClr>
              <a:buFont typeface="Wingdings" panose="05000000000000000000" pitchFamily="2" charset="2"/>
              <a:buChar char="§"/>
            </a:pPr>
            <a:r>
              <a:rPr lang="en-US" sz="1400" dirty="0" smtClean="0"/>
              <a:t>when </a:t>
            </a:r>
            <a:r>
              <a:rPr lang="en-US" sz="1400" dirty="0"/>
              <a:t>accessing social media always: </a:t>
            </a:r>
          </a:p>
          <a:p>
            <a:pPr marL="627063" indent="-285750">
              <a:buClr>
                <a:srgbClr val="C00000"/>
              </a:buClr>
              <a:buFont typeface="Courier New" panose="02070309020205020404" pitchFamily="49" charset="0"/>
              <a:buChar char="o"/>
            </a:pPr>
            <a:r>
              <a:rPr lang="en-US" sz="1400" dirty="0" smtClean="0"/>
              <a:t>use </a:t>
            </a:r>
            <a:r>
              <a:rPr lang="en-US" sz="1400" dirty="0"/>
              <a:t>a strong password </a:t>
            </a:r>
          </a:p>
          <a:p>
            <a:pPr marL="627063" indent="-285750">
              <a:buClr>
                <a:srgbClr val="C00000"/>
              </a:buClr>
              <a:buFont typeface="Courier New" panose="02070309020205020404" pitchFamily="49" charset="0"/>
              <a:buChar char="o"/>
            </a:pPr>
            <a:r>
              <a:rPr lang="en-GB" sz="1400" dirty="0" smtClean="0"/>
              <a:t>change </a:t>
            </a:r>
            <a:r>
              <a:rPr lang="en-GB" sz="1400" dirty="0"/>
              <a:t>passwords regularly </a:t>
            </a:r>
          </a:p>
          <a:p>
            <a:pPr marL="627063" indent="-285750">
              <a:buClr>
                <a:srgbClr val="C00000"/>
              </a:buClr>
              <a:buFont typeface="Courier New" panose="02070309020205020404" pitchFamily="49" charset="0"/>
              <a:buChar char="o"/>
            </a:pPr>
            <a:r>
              <a:rPr lang="en-US" sz="1400" dirty="0" smtClean="0"/>
              <a:t>don’t </a:t>
            </a:r>
            <a:r>
              <a:rPr lang="en-US" sz="1400" dirty="0"/>
              <a:t>share passwords with friends or colleagues </a:t>
            </a:r>
          </a:p>
          <a:p>
            <a:pPr marL="285750" indent="-285750">
              <a:buClr>
                <a:srgbClr val="C00000"/>
              </a:buClr>
              <a:buFont typeface="Wingdings" panose="05000000000000000000" pitchFamily="2" charset="2"/>
              <a:buChar char="§"/>
            </a:pPr>
            <a:r>
              <a:rPr lang="en-US" sz="1400" dirty="0" smtClean="0"/>
              <a:t>recognise </a:t>
            </a:r>
            <a:r>
              <a:rPr lang="en-US" sz="1400" dirty="0"/>
              <a:t>what constitutes malware, spyware, Trojans and viruses when using social media </a:t>
            </a:r>
          </a:p>
          <a:p>
            <a:pPr marL="285750" indent="-285750">
              <a:buClr>
                <a:srgbClr val="C00000"/>
              </a:buClr>
              <a:buFont typeface="Wingdings" panose="05000000000000000000" pitchFamily="2" charset="2"/>
              <a:buChar char="§"/>
            </a:pPr>
            <a:r>
              <a:rPr lang="en-US" sz="1400" dirty="0" smtClean="0"/>
              <a:t>recognise </a:t>
            </a:r>
            <a:r>
              <a:rPr lang="en-US" sz="1400" dirty="0"/>
              <a:t>the impact of malware/spyware/Trojans/viruses, e.g. sensitive information could be hacked and no longer be private </a:t>
            </a:r>
          </a:p>
          <a:p>
            <a:pPr marL="285750" indent="-285750">
              <a:buClr>
                <a:srgbClr val="C00000"/>
              </a:buClr>
              <a:buFont typeface="Wingdings" panose="05000000000000000000" pitchFamily="2" charset="2"/>
              <a:buChar char="§"/>
            </a:pPr>
            <a:r>
              <a:rPr lang="en-US" sz="1400" dirty="0" smtClean="0"/>
              <a:t>uphold </a:t>
            </a:r>
            <a:r>
              <a:rPr lang="en-US" sz="1400" dirty="0"/>
              <a:t>the organisation’s image even during non-working hours by ensuring: </a:t>
            </a:r>
          </a:p>
          <a:p>
            <a:pPr marL="627063" indent="-285750">
              <a:buClr>
                <a:srgbClr val="C00000"/>
              </a:buClr>
              <a:buFont typeface="Courier New" panose="02070309020205020404" pitchFamily="49" charset="0"/>
              <a:buChar char="o"/>
            </a:pPr>
            <a:r>
              <a:rPr lang="en-US" sz="1400" dirty="0" smtClean="0"/>
              <a:t>that </a:t>
            </a:r>
            <a:r>
              <a:rPr lang="en-US" sz="1400" dirty="0"/>
              <a:t>privacy settings are updated on personal social media </a:t>
            </a:r>
          </a:p>
          <a:p>
            <a:pPr marL="627063" indent="-285750">
              <a:buClr>
                <a:srgbClr val="C00000"/>
              </a:buClr>
              <a:buFont typeface="Courier New" panose="02070309020205020404" pitchFamily="49" charset="0"/>
              <a:buChar char="o"/>
            </a:pPr>
            <a:r>
              <a:rPr lang="en-US" sz="1400" dirty="0" err="1" smtClean="0"/>
              <a:t>recognising</a:t>
            </a:r>
            <a:r>
              <a:rPr lang="en-US" sz="1400" dirty="0" smtClean="0"/>
              <a:t> </a:t>
            </a:r>
            <a:r>
              <a:rPr lang="en-US" sz="1400" dirty="0"/>
              <a:t>that personal social media postings can impact on working life and the organisation </a:t>
            </a:r>
          </a:p>
          <a:p>
            <a:pPr marL="627063" indent="-285750">
              <a:buClr>
                <a:srgbClr val="C00000"/>
              </a:buClr>
              <a:buFont typeface="Courier New" panose="02070309020205020404" pitchFamily="49" charset="0"/>
              <a:buChar char="o"/>
            </a:pPr>
            <a:r>
              <a:rPr lang="en-US" sz="1400" dirty="0" smtClean="0"/>
              <a:t>not </a:t>
            </a:r>
            <a:r>
              <a:rPr lang="en-US" sz="1400" dirty="0"/>
              <a:t>‘liking’ or sharing images, videos or status updates that might cause offence or conflict with an organisation’s aims </a:t>
            </a:r>
          </a:p>
          <a:p>
            <a:pPr marL="285750" indent="-285750">
              <a:buClr>
                <a:srgbClr val="C00000"/>
              </a:buClr>
              <a:buFont typeface="Wingdings" panose="05000000000000000000" pitchFamily="2" charset="2"/>
              <a:buChar char="§"/>
            </a:pPr>
            <a:r>
              <a:rPr lang="en-US" sz="1400" dirty="0" smtClean="0"/>
              <a:t>ensure </a:t>
            </a:r>
            <a:r>
              <a:rPr lang="en-US" sz="1400" dirty="0"/>
              <a:t>an organisation’s social media accounts are only accessed through secure devices </a:t>
            </a:r>
          </a:p>
          <a:p>
            <a:pPr marL="285750" indent="-285750">
              <a:buClr>
                <a:srgbClr val="C00000"/>
              </a:buClr>
              <a:buFont typeface="Wingdings" panose="05000000000000000000" pitchFamily="2" charset="2"/>
              <a:buChar char="§"/>
            </a:pPr>
            <a:r>
              <a:rPr lang="en-US" sz="1400" dirty="0" smtClean="0"/>
              <a:t>whether </a:t>
            </a:r>
            <a:r>
              <a:rPr lang="en-US" sz="1400" dirty="0"/>
              <a:t>use of personal social media </a:t>
            </a:r>
            <a:r>
              <a:rPr lang="en-US" sz="1400" dirty="0"/>
              <a:t>during working hours is allowed </a:t>
            </a:r>
            <a:endParaRPr lang="en-GB" sz="1400" dirty="0"/>
          </a:p>
          <a:p>
            <a:r>
              <a:rPr lang="en-US" sz="1400" dirty="0" smtClean="0"/>
              <a:t>1.3 </a:t>
            </a:r>
            <a:r>
              <a:rPr lang="en-US" sz="1400" dirty="0"/>
              <a:t>How to review the appropriateness of social media posts for </a:t>
            </a:r>
            <a:r>
              <a:rPr lang="en-US" sz="1400" dirty="0" smtClean="0"/>
              <a:t>business </a:t>
            </a:r>
            <a:r>
              <a:rPr lang="en-US" sz="1400" dirty="0"/>
              <a:t>purposes and the target audience i.e. </a:t>
            </a:r>
          </a:p>
          <a:p>
            <a:pPr marL="285750" indent="-285750">
              <a:buClr>
                <a:srgbClr val="C00000"/>
              </a:buClr>
              <a:buFont typeface="Wingdings" panose="05000000000000000000" pitchFamily="2" charset="2"/>
              <a:buChar char="§"/>
            </a:pPr>
            <a:r>
              <a:rPr lang="en-US" sz="1400" dirty="0" smtClean="0"/>
              <a:t>Review </a:t>
            </a:r>
            <a:r>
              <a:rPr lang="en-US" sz="1400" dirty="0"/>
              <a:t>criteria, social media posts should: </a:t>
            </a:r>
          </a:p>
          <a:p>
            <a:pPr marL="627063" indent="-285750">
              <a:buClr>
                <a:srgbClr val="C00000"/>
              </a:buClr>
              <a:buFont typeface="Courier New" panose="02070309020205020404" pitchFamily="49" charset="0"/>
              <a:buChar char="o"/>
            </a:pPr>
            <a:r>
              <a:rPr lang="en-US" sz="1400" dirty="0" smtClean="0"/>
              <a:t>consider </a:t>
            </a:r>
            <a:r>
              <a:rPr lang="en-US" sz="1400" dirty="0"/>
              <a:t>the target audience (e.g. age, gender, culture, interests) </a:t>
            </a:r>
          </a:p>
          <a:p>
            <a:pPr marL="627063" indent="-285750">
              <a:buClr>
                <a:srgbClr val="C00000"/>
              </a:buClr>
              <a:buFont typeface="Courier New" panose="02070309020205020404" pitchFamily="49" charset="0"/>
              <a:buChar char="o"/>
            </a:pPr>
            <a:r>
              <a:rPr lang="en-US" sz="1400" dirty="0" smtClean="0"/>
              <a:t>use </a:t>
            </a:r>
            <a:r>
              <a:rPr lang="en-US" sz="1400" dirty="0"/>
              <a:t>correct language and terminology (e.g. avoiding the use of too many abbreviations or colloquial language) </a:t>
            </a:r>
          </a:p>
          <a:p>
            <a:pPr marL="627063" indent="-285750">
              <a:buClr>
                <a:srgbClr val="C00000"/>
              </a:buClr>
              <a:buFont typeface="Courier New" panose="02070309020205020404" pitchFamily="49" charset="0"/>
              <a:buChar char="o"/>
            </a:pPr>
            <a:r>
              <a:rPr lang="en-US" sz="1400" dirty="0" smtClean="0"/>
              <a:t>not </a:t>
            </a:r>
            <a:r>
              <a:rPr lang="en-US" sz="1400" dirty="0"/>
              <a:t>over use hashtags (they can distract from the main content of the message) </a:t>
            </a:r>
          </a:p>
          <a:p>
            <a:pPr marL="627063" indent="-285750">
              <a:buClr>
                <a:srgbClr val="C00000"/>
              </a:buClr>
              <a:buFont typeface="Courier New" panose="02070309020205020404" pitchFamily="49" charset="0"/>
              <a:buChar char="o"/>
            </a:pPr>
            <a:r>
              <a:rPr lang="en-GB" sz="1400" dirty="0" smtClean="0"/>
              <a:t>use </a:t>
            </a:r>
            <a:r>
              <a:rPr lang="en-GB" sz="1400" dirty="0"/>
              <a:t>appropriate hashtags </a:t>
            </a:r>
          </a:p>
          <a:p>
            <a:pPr marL="627063" indent="-285750">
              <a:buClr>
                <a:srgbClr val="C00000"/>
              </a:buClr>
              <a:buFont typeface="Courier New" panose="02070309020205020404" pitchFamily="49" charset="0"/>
              <a:buChar char="o"/>
            </a:pPr>
            <a:r>
              <a:rPr lang="en-GB" sz="1400" dirty="0" smtClean="0"/>
              <a:t>include </a:t>
            </a:r>
            <a:r>
              <a:rPr lang="en-GB" sz="1400" dirty="0"/>
              <a:t>only professional business social media content and no personal content </a:t>
            </a:r>
          </a:p>
          <a:p>
            <a:pPr marL="627063" indent="-285750">
              <a:buClr>
                <a:srgbClr val="C00000"/>
              </a:buClr>
              <a:buFont typeface="Courier New" panose="02070309020205020404" pitchFamily="49" charset="0"/>
              <a:buChar char="o"/>
            </a:pPr>
            <a:r>
              <a:rPr lang="en-US" sz="1400" dirty="0" smtClean="0"/>
              <a:t>update </a:t>
            </a:r>
            <a:r>
              <a:rPr lang="en-US" sz="1400" dirty="0"/>
              <a:t>feeds to followers regularly but not spam their feeds </a:t>
            </a:r>
          </a:p>
        </p:txBody>
      </p:sp>
    </p:spTree>
    <p:extLst>
      <p:ext uri="{BB962C8B-B14F-4D97-AF65-F5344CB8AC3E}">
        <p14:creationId xmlns:p14="http://schemas.microsoft.com/office/powerpoint/2010/main" val="1441235651"/>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P1.1 – Social Media Platforms</a:t>
            </a:r>
            <a:endParaRPr lang="en-GB" sz="3600" b="1" dirty="0" smtClean="0"/>
          </a:p>
        </p:txBody>
      </p:sp>
      <p:sp>
        <p:nvSpPr>
          <p:cNvPr id="2" name="Rectangle 1"/>
          <p:cNvSpPr/>
          <p:nvPr/>
        </p:nvSpPr>
        <p:spPr>
          <a:xfrm>
            <a:off x="208675" y="1033617"/>
            <a:ext cx="8683805" cy="5647700"/>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900" dirty="0" smtClean="0"/>
              <a:t>Social Media as a whole are websites </a:t>
            </a:r>
            <a:r>
              <a:rPr lang="en-US" sz="1900" dirty="0"/>
              <a:t>and applications dedicated to </a:t>
            </a:r>
            <a:r>
              <a:rPr lang="en-US" sz="1900" dirty="0" smtClean="0"/>
              <a:t>showcasing and supporting businesses online and include forums</a:t>
            </a:r>
            <a:r>
              <a:rPr lang="en-US" sz="1900" dirty="0"/>
              <a:t>, microblogging, social networking, social bookmarking, social curation, and wikis are among the different types of social media</a:t>
            </a:r>
            <a:r>
              <a:rPr lang="en-US" sz="1900" dirty="0" smtClean="0"/>
              <a:t>.</a:t>
            </a:r>
          </a:p>
          <a:p>
            <a:pPr marL="285750" indent="-285750">
              <a:buClr>
                <a:srgbClr val="C00000"/>
              </a:buClr>
              <a:buSzPct val="68000"/>
              <a:buFont typeface="Arial" panose="020B0604020202020204" pitchFamily="34" charset="0"/>
              <a:buChar char="►"/>
            </a:pPr>
            <a:r>
              <a:rPr lang="en-US" sz="1900" dirty="0" smtClean="0"/>
              <a:t>For this project you will focus on one company and talk for each task on their social media presence, issues, forms and results. You need to choose a small UK company who has a social media presence as your example. A local company would be better. For later tasks the company cannot be too large, no </a:t>
            </a:r>
            <a:r>
              <a:rPr lang="en-US" sz="1900" dirty="0" err="1" smtClean="0"/>
              <a:t>McD</a:t>
            </a:r>
            <a:r>
              <a:rPr lang="en-US" sz="1900" dirty="0" smtClean="0"/>
              <a:t>, no Microsoft, no Apple.</a:t>
            </a:r>
          </a:p>
          <a:p>
            <a:pPr marL="285750" indent="-285750">
              <a:buClr>
                <a:srgbClr val="C00000"/>
              </a:buClr>
              <a:buSzPct val="68000"/>
              <a:buFont typeface="Arial" panose="020B0604020202020204" pitchFamily="34" charset="0"/>
              <a:buChar char="►"/>
            </a:pPr>
            <a:r>
              <a:rPr lang="en-US" sz="1900" dirty="0" smtClean="0"/>
              <a:t>For my example I will use Game, the high street game seller who also sells online and has a social media presence. They are struggling with sales against online companies as Steam and have had a difficult year so their online sales presence needs improving.</a:t>
            </a:r>
            <a:endParaRPr lang="en-US" sz="1900" dirty="0"/>
          </a:p>
          <a:p>
            <a:pPr marL="742950" lvl="1" indent="-285750">
              <a:buClr>
                <a:srgbClr val="C00000"/>
              </a:buClr>
              <a:buFont typeface="Wingdings" panose="05000000000000000000" pitchFamily="2" charset="2"/>
              <a:buChar char="§"/>
            </a:pPr>
            <a:r>
              <a:rPr lang="en-GB" sz="1900" dirty="0" smtClean="0"/>
              <a:t>Facebook, Flickr, Instagram, LinkedIn, Pinterest, Twitter </a:t>
            </a:r>
            <a:endParaRPr lang="en-GB" sz="1900" dirty="0"/>
          </a:p>
          <a:p>
            <a:pPr marL="742950" lvl="1" indent="-285750">
              <a:buClr>
                <a:srgbClr val="C00000"/>
              </a:buClr>
              <a:buFont typeface="Wingdings" panose="05000000000000000000" pitchFamily="2" charset="2"/>
              <a:buChar char="§"/>
            </a:pPr>
            <a:r>
              <a:rPr lang="en-US" sz="1900" dirty="0" smtClean="0"/>
              <a:t>blogging </a:t>
            </a:r>
            <a:r>
              <a:rPr lang="en-US" sz="1900" dirty="0"/>
              <a:t>platforms (e.g. </a:t>
            </a:r>
            <a:r>
              <a:rPr lang="en-US" sz="1900" dirty="0" err="1"/>
              <a:t>Wordpress</a:t>
            </a:r>
            <a:r>
              <a:rPr lang="en-US" sz="1900" dirty="0"/>
              <a:t>, Tumblr, Blogger) </a:t>
            </a:r>
          </a:p>
          <a:p>
            <a:pPr marL="742950" lvl="1" indent="-285750">
              <a:buClr>
                <a:srgbClr val="C00000"/>
              </a:buClr>
              <a:buFont typeface="Wingdings" panose="05000000000000000000" pitchFamily="2" charset="2"/>
              <a:buChar char="§"/>
            </a:pPr>
            <a:r>
              <a:rPr lang="en-GB" sz="1900" dirty="0" smtClean="0"/>
              <a:t>internal </a:t>
            </a:r>
            <a:r>
              <a:rPr lang="en-GB" sz="1900" dirty="0"/>
              <a:t>social media platforms (e.g. Yammer) </a:t>
            </a:r>
          </a:p>
          <a:p>
            <a:pPr marL="742950" lvl="1" indent="-285750">
              <a:buClr>
                <a:srgbClr val="C00000"/>
              </a:buClr>
              <a:buFont typeface="Wingdings" panose="05000000000000000000" pitchFamily="2" charset="2"/>
              <a:buChar char="§"/>
            </a:pPr>
            <a:r>
              <a:rPr lang="en-GB" sz="1900" dirty="0" smtClean="0"/>
              <a:t>new </a:t>
            </a:r>
            <a:r>
              <a:rPr lang="en-GB" sz="1900" dirty="0"/>
              <a:t>and emerging platforms </a:t>
            </a:r>
            <a:endParaRPr lang="en-GB" sz="1900" dirty="0" smtClean="0"/>
          </a:p>
          <a:p>
            <a:pPr marL="285750" indent="-285750">
              <a:buClr>
                <a:srgbClr val="C00000"/>
              </a:buClr>
              <a:buSzPct val="68000"/>
              <a:buFont typeface="Arial" panose="020B0604020202020204" pitchFamily="34" charset="0"/>
              <a:buChar char="►"/>
            </a:pPr>
            <a:r>
              <a:rPr lang="en-US" sz="1900" dirty="0"/>
              <a:t>1.1 Social media platforms and how and why they are used by businesses e.g.</a:t>
            </a:r>
            <a:endParaRPr lang="en-GB" sz="1900" dirty="0"/>
          </a:p>
        </p:txBody>
      </p:sp>
    </p:spTree>
    <p:extLst>
      <p:ext uri="{BB962C8B-B14F-4D97-AF65-F5344CB8AC3E}">
        <p14:creationId xmlns:p14="http://schemas.microsoft.com/office/powerpoint/2010/main" val="3463031710"/>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P1.1 – Social Media Platforms</a:t>
            </a:r>
            <a:endParaRPr lang="en-GB" sz="3600" b="1" dirty="0" smtClean="0"/>
          </a:p>
        </p:txBody>
      </p:sp>
      <p:sp>
        <p:nvSpPr>
          <p:cNvPr id="2" name="Rectangle 1"/>
          <p:cNvSpPr/>
          <p:nvPr/>
        </p:nvSpPr>
        <p:spPr>
          <a:xfrm>
            <a:off x="208675" y="1033617"/>
            <a:ext cx="7171637" cy="5509200"/>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2200" dirty="0" smtClean="0"/>
              <a:t>For P1.1, you need to describe with your example, the different types of larger online social media platforms. Crate a report that describes what they do, how they operate, what the social media format is, and how they help businesses promote themselves. Use examples from your business if they have a presence in this form or describe how they might use these forms..</a:t>
            </a:r>
            <a:endParaRPr lang="en-US" sz="2200" dirty="0"/>
          </a:p>
          <a:p>
            <a:pPr marL="711200" lvl="1" indent="-369888">
              <a:buClr>
                <a:srgbClr val="C00000"/>
              </a:buClr>
              <a:buFont typeface="Wingdings" panose="05000000000000000000" pitchFamily="2" charset="2"/>
              <a:buChar char="§"/>
            </a:pPr>
            <a:r>
              <a:rPr lang="en-GB" sz="2200" dirty="0" smtClean="0"/>
              <a:t>Facebook, Flickr, Instagram, LinkedIn, Pinterest, Twitter </a:t>
            </a:r>
            <a:endParaRPr lang="en-GB" sz="2200" dirty="0"/>
          </a:p>
          <a:p>
            <a:pPr marL="711200" lvl="1" indent="-369888">
              <a:buClr>
                <a:srgbClr val="C00000"/>
              </a:buClr>
              <a:buFont typeface="Wingdings" panose="05000000000000000000" pitchFamily="2" charset="2"/>
              <a:buChar char="§"/>
            </a:pPr>
            <a:r>
              <a:rPr lang="en-US" sz="2200" dirty="0" smtClean="0"/>
              <a:t>Blogging </a:t>
            </a:r>
            <a:r>
              <a:rPr lang="en-US" sz="2200" dirty="0"/>
              <a:t>platforms (e.g. </a:t>
            </a:r>
            <a:r>
              <a:rPr lang="en-US" sz="2200" dirty="0" err="1"/>
              <a:t>Wordpress</a:t>
            </a:r>
            <a:r>
              <a:rPr lang="en-US" sz="2200" dirty="0"/>
              <a:t>, Tumblr, Blogger) </a:t>
            </a:r>
          </a:p>
          <a:p>
            <a:pPr marL="711200" lvl="1" indent="-369888">
              <a:buClr>
                <a:srgbClr val="C00000"/>
              </a:buClr>
              <a:buFont typeface="Wingdings" panose="05000000000000000000" pitchFamily="2" charset="2"/>
              <a:buChar char="§"/>
            </a:pPr>
            <a:r>
              <a:rPr lang="en-GB" sz="2200" dirty="0" smtClean="0"/>
              <a:t>Internal </a:t>
            </a:r>
            <a:r>
              <a:rPr lang="en-GB" sz="2200" dirty="0"/>
              <a:t>social media platforms (e.g. Yammer) </a:t>
            </a:r>
          </a:p>
          <a:p>
            <a:pPr marL="711200" lvl="1" indent="-369888">
              <a:buClr>
                <a:srgbClr val="C00000"/>
              </a:buClr>
              <a:buFont typeface="Wingdings" panose="05000000000000000000" pitchFamily="2" charset="2"/>
              <a:buChar char="§"/>
            </a:pPr>
            <a:r>
              <a:rPr lang="en-GB" sz="2200" dirty="0" smtClean="0"/>
              <a:t>New </a:t>
            </a:r>
            <a:r>
              <a:rPr lang="en-GB" sz="2200" dirty="0"/>
              <a:t>and emerging platforms </a:t>
            </a:r>
            <a:endParaRPr lang="en-GB" sz="2200" dirty="0" smtClean="0"/>
          </a:p>
          <a:p>
            <a:pPr>
              <a:buClr>
                <a:srgbClr val="C00000"/>
              </a:buClr>
              <a:buSzPct val="68000"/>
            </a:pPr>
            <a:r>
              <a:rPr lang="en-US" sz="2200" b="1" dirty="0" smtClean="0">
                <a:solidFill>
                  <a:srgbClr val="FF0000"/>
                </a:solidFill>
              </a:rPr>
              <a:t>P1.1  - Task 01 – </a:t>
            </a:r>
            <a:r>
              <a:rPr lang="en-US" sz="2200" dirty="0" smtClean="0">
                <a:solidFill>
                  <a:srgbClr val="FF0000"/>
                </a:solidFill>
              </a:rPr>
              <a:t>Describe Social </a:t>
            </a:r>
            <a:r>
              <a:rPr lang="en-US" sz="2200" dirty="0">
                <a:solidFill>
                  <a:srgbClr val="FF0000"/>
                </a:solidFill>
              </a:rPr>
              <a:t>media platforms and how and why they are used by </a:t>
            </a:r>
            <a:r>
              <a:rPr lang="en-US" sz="2200" dirty="0" smtClean="0">
                <a:solidFill>
                  <a:srgbClr val="FF0000"/>
                </a:solidFill>
              </a:rPr>
              <a:t>businesses.</a:t>
            </a:r>
            <a:endParaRPr lang="en-GB" sz="2200" dirty="0">
              <a:solidFill>
                <a:srgbClr val="FF0000"/>
              </a:solidFill>
            </a:endParaRPr>
          </a:p>
        </p:txBody>
      </p:sp>
      <p:pic>
        <p:nvPicPr>
          <p:cNvPr id="2050" name="Picture 2" descr="Image result for wordpres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24329" y="2492896"/>
            <a:ext cx="1328918" cy="132891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tumblr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24328" y="1007409"/>
            <a:ext cx="1328918" cy="132891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flickr log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24328" y="5486974"/>
            <a:ext cx="1328918" cy="1114574"/>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Related imag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24330" y="3972290"/>
            <a:ext cx="1328918" cy="13289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1017648"/>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P1.1 – Social Media Platforms</a:t>
            </a:r>
            <a:endParaRPr lang="en-GB" sz="3600" b="1" dirty="0" smtClean="0"/>
          </a:p>
        </p:txBody>
      </p:sp>
      <p:sp>
        <p:nvSpPr>
          <p:cNvPr id="2" name="Rectangle 1"/>
          <p:cNvSpPr/>
          <p:nvPr/>
        </p:nvSpPr>
        <p:spPr>
          <a:xfrm>
            <a:off x="208675" y="1033617"/>
            <a:ext cx="5875493" cy="5632311"/>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2000" b="1" dirty="0" smtClean="0"/>
              <a:t>F</a:t>
            </a:r>
            <a:r>
              <a:rPr lang="en-GB" sz="2000" b="1" dirty="0" err="1" smtClean="0"/>
              <a:t>acebook</a:t>
            </a:r>
            <a:r>
              <a:rPr lang="en-GB" sz="2000" b="1" dirty="0" smtClean="0"/>
              <a:t>, Flickr, Instagram, LinkedIn, Pinterest, Twitter</a:t>
            </a:r>
            <a:r>
              <a:rPr lang="en-GB" sz="2000" dirty="0" smtClean="0"/>
              <a:t> – These are the larger more popular formats, companies have a presence on there to show off their social status, doing good deeds, making announcements, showing images of staff on fun runs etc. This is mainly for marketing and for contact, and allows customers to post, ask questions, make comments and talk to other customers in a regulated forum.</a:t>
            </a:r>
          </a:p>
          <a:p>
            <a:pPr marL="285750" indent="-285750">
              <a:buClr>
                <a:srgbClr val="C00000"/>
              </a:buClr>
              <a:buSzPct val="68000"/>
              <a:buFont typeface="Arial" panose="020B0604020202020204" pitchFamily="34" charset="0"/>
              <a:buChar char="►"/>
            </a:pPr>
            <a:r>
              <a:rPr lang="en-IE" sz="2000" dirty="0" smtClean="0"/>
              <a:t>Not having one of these for a company makes them seem old and out of touch.</a:t>
            </a:r>
            <a:endParaRPr lang="en-GB" sz="2000" dirty="0" smtClean="0"/>
          </a:p>
          <a:p>
            <a:pPr marL="285750" indent="-285750">
              <a:buClr>
                <a:srgbClr val="C00000"/>
              </a:buClr>
              <a:buSzPct val="68000"/>
              <a:buFont typeface="Arial" panose="020B0604020202020204" pitchFamily="34" charset="0"/>
              <a:buChar char="►"/>
            </a:pPr>
            <a:r>
              <a:rPr lang="en-US" sz="2000" b="1" dirty="0" smtClean="0"/>
              <a:t>Blogging </a:t>
            </a:r>
            <a:r>
              <a:rPr lang="en-US" sz="2000" b="1" dirty="0"/>
              <a:t>platforms </a:t>
            </a:r>
            <a:r>
              <a:rPr lang="en-US" sz="2000" dirty="0"/>
              <a:t>(e.g. </a:t>
            </a:r>
            <a:r>
              <a:rPr lang="en-US" sz="2000" dirty="0" err="1"/>
              <a:t>Wordpress</a:t>
            </a:r>
            <a:r>
              <a:rPr lang="en-US" sz="2000" dirty="0"/>
              <a:t>, Tumblr, Blogger) </a:t>
            </a:r>
            <a:r>
              <a:rPr lang="en-US" sz="2000" dirty="0" smtClean="0"/>
              <a:t>– This allows the company to write longer, readable, dated posts from some event they might be hosting or some product release. It is done to keep the customers online and with the company, repeat business.</a:t>
            </a:r>
          </a:p>
        </p:txBody>
      </p:sp>
      <p:pic>
        <p:nvPicPr>
          <p:cNvPr id="1026" name="Picture 2" descr="Image result for digital hangout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084168" y="1033617"/>
            <a:ext cx="2736306" cy="216624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company bloggi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084168" y="3368939"/>
            <a:ext cx="2736306" cy="24482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2414365"/>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P1.1 – Social Media Platforms</a:t>
            </a:r>
            <a:endParaRPr lang="en-GB" sz="3600" b="1" dirty="0" smtClean="0"/>
          </a:p>
        </p:txBody>
      </p:sp>
      <p:sp>
        <p:nvSpPr>
          <p:cNvPr id="2" name="Rectangle 1"/>
          <p:cNvSpPr/>
          <p:nvPr/>
        </p:nvSpPr>
        <p:spPr>
          <a:xfrm>
            <a:off x="208675" y="1033617"/>
            <a:ext cx="5760235" cy="5632311"/>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GB" sz="2400" b="1" dirty="0" smtClean="0"/>
              <a:t>Internal </a:t>
            </a:r>
            <a:r>
              <a:rPr lang="en-GB" sz="2400" b="1" dirty="0"/>
              <a:t>social media platforms </a:t>
            </a:r>
            <a:r>
              <a:rPr lang="en-GB" sz="2400" dirty="0"/>
              <a:t>(e.g. Yammer) </a:t>
            </a:r>
            <a:r>
              <a:rPr lang="en-GB" sz="2400" dirty="0" smtClean="0"/>
              <a:t>– This is to benefit staff and only viewed by staff. It allows staff to communicate publically, see internal events, keep posted on company progress and improve relationships within the company.</a:t>
            </a:r>
          </a:p>
          <a:p>
            <a:pPr marL="285750" indent="-285750">
              <a:buClr>
                <a:srgbClr val="C00000"/>
              </a:buClr>
              <a:buSzPct val="68000"/>
              <a:buFont typeface="Arial" panose="020B0604020202020204" pitchFamily="34" charset="0"/>
              <a:buChar char="►"/>
            </a:pPr>
            <a:r>
              <a:rPr lang="en-GB" sz="2400" b="1" dirty="0" smtClean="0"/>
              <a:t>New </a:t>
            </a:r>
            <a:r>
              <a:rPr lang="en-GB" sz="2400" b="1" dirty="0"/>
              <a:t>and emerging platforms </a:t>
            </a:r>
            <a:r>
              <a:rPr lang="en-GB" sz="2400" dirty="0" smtClean="0"/>
              <a:t>– New </a:t>
            </a:r>
            <a:r>
              <a:rPr lang="en-GB" sz="2400" dirty="0"/>
              <a:t>platforms such as influencer marketing, live streaming, </a:t>
            </a:r>
            <a:r>
              <a:rPr lang="en-GB" sz="2400" dirty="0" smtClean="0"/>
              <a:t>Snapchat, Digital hangouts and Facebook Spaces, Twitch, are all designed to make the company look up to date, </a:t>
            </a:r>
            <a:r>
              <a:rPr lang="en-GB" sz="2400" dirty="0"/>
              <a:t>trendy</a:t>
            </a:r>
            <a:r>
              <a:rPr lang="en-GB" sz="2400" dirty="0"/>
              <a:t> </a:t>
            </a:r>
            <a:r>
              <a:rPr lang="en-GB" sz="2400" dirty="0"/>
              <a:t>and in </a:t>
            </a:r>
            <a:r>
              <a:rPr lang="en-GB" sz="2400" dirty="0" smtClean="0"/>
              <a:t>touch and raise their brand image.</a:t>
            </a:r>
            <a:endParaRPr lang="en-GB" sz="2400" dirty="0"/>
          </a:p>
        </p:txBody>
      </p:sp>
      <p:pic>
        <p:nvPicPr>
          <p:cNvPr id="1030" name="Picture 6" descr="Image result for yamme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5968910" y="1086900"/>
            <a:ext cx="2923570" cy="255812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facebook space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069"/>
          <a:stretch/>
        </p:blipFill>
        <p:spPr bwMode="auto">
          <a:xfrm>
            <a:off x="5968910" y="4230916"/>
            <a:ext cx="2923570" cy="23661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582473"/>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dcmitype/"/>
    <ds:schemaRef ds:uri="http://schemas.openxmlformats.org/package/2006/metadata/core-propertie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74896</TotalTime>
  <Words>2724</Words>
  <Application>Microsoft Office PowerPoint</Application>
  <PresentationFormat>On-screen Show (4:3)</PresentationFormat>
  <Paragraphs>160</Paragraphs>
  <Slides>17</Slides>
  <Notes>17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Arial</vt:lpstr>
      <vt:lpstr>Calibri</vt:lpstr>
      <vt:lpstr>Courier New</vt:lpstr>
      <vt:lpstr>Lucida Sans Unicode</vt:lpstr>
      <vt:lpstr>Verdana</vt:lpstr>
      <vt:lpstr>Wingdings</vt:lpstr>
      <vt:lpstr>Wingdings 2</vt:lpstr>
      <vt:lpstr>Wingdings 3</vt:lpstr>
      <vt:lpstr>Enderoth</vt:lpstr>
      <vt:lpstr>PowerPoint Presentation</vt:lpstr>
      <vt:lpstr>Assessment Criteria</vt:lpstr>
      <vt:lpstr>PowerPoint Presentation</vt:lpstr>
      <vt:lpstr>Unit Aim</vt:lpstr>
      <vt:lpstr>Learning Outcomes</vt:lpstr>
      <vt:lpstr>P1.1 – Social Media Platforms</vt:lpstr>
      <vt:lpstr>P1.1 – Social Media Platforms</vt:lpstr>
      <vt:lpstr>P1.1 – Social Media Platforms</vt:lpstr>
      <vt:lpstr>P1.1 – Social Media Platforms</vt:lpstr>
      <vt:lpstr>P1.1 – Social Media Platforms</vt:lpstr>
      <vt:lpstr>P1.2 – Social Media Policy - What</vt:lpstr>
      <vt:lpstr>P1.2 – Social Media Policy - Why</vt:lpstr>
      <vt:lpstr>P1.2 – Social Media Policy - Why</vt:lpstr>
      <vt:lpstr>P2.1 – Communication Skills Review</vt:lpstr>
      <vt:lpstr>P1.3 – Social Media Policy review</vt:lpstr>
      <vt:lpstr>P2.1 – Communication Skills Review</vt:lpstr>
      <vt:lpstr>LO1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2049</cp:revision>
  <cp:lastPrinted>2014-01-22T18:25:48Z</cp:lastPrinted>
  <dcterms:created xsi:type="dcterms:W3CDTF">2008-03-12T11:01:44Z</dcterms:created>
  <dcterms:modified xsi:type="dcterms:W3CDTF">2018-07-19T14:34:55Z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